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sldIdLst>
    <p:sldId id="498" r:id="rId5"/>
    <p:sldId id="475" r:id="rId6"/>
    <p:sldId id="814" r:id="rId7"/>
    <p:sldId id="797" r:id="rId8"/>
    <p:sldId id="786" r:id="rId9"/>
    <p:sldId id="820" r:id="rId10"/>
    <p:sldId id="822" r:id="rId11"/>
    <p:sldId id="815" r:id="rId12"/>
    <p:sldId id="821" r:id="rId13"/>
    <p:sldId id="835" r:id="rId14"/>
    <p:sldId id="812" r:id="rId15"/>
    <p:sldId id="823" r:id="rId16"/>
    <p:sldId id="837" r:id="rId17"/>
    <p:sldId id="789" r:id="rId18"/>
    <p:sldId id="839" r:id="rId19"/>
    <p:sldId id="838" r:id="rId20"/>
    <p:sldId id="793" r:id="rId21"/>
    <p:sldId id="844" r:id="rId22"/>
    <p:sldId id="841" r:id="rId23"/>
    <p:sldId id="847" r:id="rId24"/>
    <p:sldId id="845" r:id="rId25"/>
    <p:sldId id="846" r:id="rId26"/>
    <p:sldId id="849" r:id="rId27"/>
    <p:sldId id="850" r:id="rId28"/>
    <p:sldId id="824" r:id="rId29"/>
    <p:sldId id="818" r:id="rId30"/>
    <p:sldId id="819" r:id="rId31"/>
    <p:sldId id="851" r:id="rId32"/>
    <p:sldId id="826" r:id="rId33"/>
    <p:sldId id="828" r:id="rId34"/>
    <p:sldId id="861" r:id="rId35"/>
    <p:sldId id="855" r:id="rId36"/>
    <p:sldId id="863" r:id="rId37"/>
    <p:sldId id="829" r:id="rId38"/>
    <p:sldId id="830" r:id="rId39"/>
    <p:sldId id="831" r:id="rId40"/>
    <p:sldId id="832" r:id="rId41"/>
    <p:sldId id="827" r:id="rId42"/>
    <p:sldId id="852" r:id="rId43"/>
    <p:sldId id="873" r:id="rId44"/>
    <p:sldId id="874" r:id="rId45"/>
    <p:sldId id="867" r:id="rId46"/>
    <p:sldId id="880" r:id="rId47"/>
    <p:sldId id="881" r:id="rId48"/>
    <p:sldId id="882" r:id="rId49"/>
    <p:sldId id="883" r:id="rId50"/>
    <p:sldId id="872" r:id="rId51"/>
    <p:sldId id="833" r:id="rId52"/>
    <p:sldId id="870" r:id="rId53"/>
    <p:sldId id="864" r:id="rId54"/>
    <p:sldId id="853" r:id="rId55"/>
    <p:sldId id="868" r:id="rId56"/>
    <p:sldId id="869" r:id="rId57"/>
    <p:sldId id="807" r:id="rId58"/>
    <p:sldId id="825" r:id="rId59"/>
    <p:sldId id="856" r:id="rId60"/>
    <p:sldId id="857" r:id="rId61"/>
    <p:sldId id="858" r:id="rId62"/>
    <p:sldId id="801" r:id="rId63"/>
    <p:sldId id="810" r:id="rId64"/>
    <p:sldId id="848" r:id="rId65"/>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10" clrIdx="0"/>
  <p:cmAuthor id="1" name="楽天株式会社" initials="楽天株式会社" lastIdx="19" clrIdx="1"/>
  <p:cmAuthor id="2" name="Hiroyuki Ito (The Hiro)" initials="TheHiro"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0D296"/>
    <a:srgbClr val="FF9966"/>
    <a:srgbClr val="FF6600"/>
    <a:srgbClr val="BF0000"/>
    <a:srgbClr val="4D4D4D"/>
    <a:srgbClr val="969696"/>
    <a:srgbClr val="00506E"/>
    <a:srgbClr val="FF006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中間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中間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淡色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24" autoAdjust="0"/>
    <p:restoredTop sz="99506" autoAdjust="0"/>
  </p:normalViewPr>
  <p:slideViewPr>
    <p:cSldViewPr showGuides="1">
      <p:cViewPr varScale="1">
        <p:scale>
          <a:sx n="103" d="100"/>
          <a:sy n="103" d="100"/>
        </p:scale>
        <p:origin x="-1136" y="-104"/>
      </p:cViewPr>
      <p:guideLst>
        <p:guide orient="horz" pos="3861"/>
        <p:guide orient="horz" pos="2047"/>
        <p:guide orient="horz" pos="164"/>
        <p:guide orient="horz" pos="1706"/>
        <p:guide orient="horz" pos="504"/>
        <p:guide orient="horz" pos="3385"/>
        <p:guide orient="horz" pos="391"/>
        <p:guide pos="226"/>
        <p:guide pos="5534"/>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94AE22AB-730F-4C4B-A6E7-89E97B93078F}" type="datetimeFigureOut">
              <a:rPr kumimoji="1" lang="ja-JP" altLang="en-US" smtClean="0"/>
              <a:t>2014/08/03</a:t>
            </a:fld>
            <a:endParaRPr kumimoji="1" lang="ja-JP" altLang="en-US" dirty="0"/>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0D38E3F1-FAA5-4043-BB02-BBDB9D30AFA5}" type="slidenum">
              <a:rPr kumimoji="1" lang="ja-JP" altLang="en-US" smtClean="0"/>
              <a:t>‹#›</a:t>
            </a:fld>
            <a:endParaRPr kumimoji="1" lang="ja-JP" altLang="en-US" dirty="0"/>
          </a:p>
        </p:txBody>
      </p:sp>
    </p:spTree>
    <p:extLst>
      <p:ext uri="{BB962C8B-B14F-4D97-AF65-F5344CB8AC3E}">
        <p14:creationId xmlns:p14="http://schemas.microsoft.com/office/powerpoint/2010/main" val="2441146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a:t>
            </a:fld>
            <a:endParaRPr kumimoji="1" lang="ja-JP" altLang="en-US" dirty="0"/>
          </a:p>
        </p:txBody>
      </p:sp>
    </p:spTree>
    <p:extLst>
      <p:ext uri="{BB962C8B-B14F-4D97-AF65-F5344CB8AC3E}">
        <p14:creationId xmlns:p14="http://schemas.microsoft.com/office/powerpoint/2010/main" val="82312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20</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21</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24</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25</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28</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30</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31</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32</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34</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36</a:t>
            </a:fld>
            <a:endParaRPr kumimoji="1" lang="ja-JP" altLang="en-US" dirty="0"/>
          </a:p>
        </p:txBody>
      </p:sp>
    </p:spTree>
    <p:extLst>
      <p:ext uri="{BB962C8B-B14F-4D97-AF65-F5344CB8AC3E}">
        <p14:creationId xmlns:p14="http://schemas.microsoft.com/office/powerpoint/2010/main" val="1222391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37</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39</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40</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41</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42</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43</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44</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45</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46</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47</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49</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50</a:t>
            </a:fld>
            <a:endParaRPr kumimoji="1" lang="ja-JP" altLang="en-US" dirty="0"/>
          </a:p>
        </p:txBody>
      </p:sp>
    </p:spTree>
    <p:extLst>
      <p:ext uri="{BB962C8B-B14F-4D97-AF65-F5344CB8AC3E}">
        <p14:creationId xmlns:p14="http://schemas.microsoft.com/office/powerpoint/2010/main" val="2965438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51</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52</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6</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53</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54</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55</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61</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7</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8</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12</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5" name="タイトル 1"/>
          <p:cNvSpPr>
            <a:spLocks noGrp="1"/>
          </p:cNvSpPr>
          <p:nvPr>
            <p:ph type="ctrTitle"/>
          </p:nvPr>
        </p:nvSpPr>
        <p:spPr>
          <a:xfrm>
            <a:off x="360000" y="540000"/>
            <a:ext cx="8424000" cy="2160000"/>
          </a:xfrm>
          <a:prstGeom prst="rect">
            <a:avLst/>
          </a:prstGeom>
          <a:noFill/>
        </p:spPr>
        <p:txBody>
          <a:bodyPr anchor="b" anchorCtr="0">
            <a:normAutofit/>
          </a:bodyPr>
          <a:lstStyle>
            <a:lvl1pPr algn="l">
              <a:defRPr sz="4000" baseline="0">
                <a:solidFill>
                  <a:srgbClr val="C00000"/>
                </a:solidFill>
                <a:latin typeface="Arial" pitchFamily="34" charset="0"/>
                <a:ea typeface="ＭＳ Ｐゴシック" pitchFamily="50" charset="-128"/>
              </a:defRPr>
            </a:lvl1pPr>
          </a:lstStyle>
          <a:p>
            <a:r>
              <a:rPr kumimoji="1" lang="ja-JP" altLang="en-US" smtClean="0"/>
              <a:t>マスター タイトルの書式設定</a:t>
            </a:r>
            <a:endParaRPr kumimoji="1" lang="ja-JP" altLang="en-US" dirty="0"/>
          </a:p>
        </p:txBody>
      </p:sp>
      <p:sp>
        <p:nvSpPr>
          <p:cNvPr id="6" name="サブタイトル 2"/>
          <p:cNvSpPr>
            <a:spLocks noGrp="1"/>
          </p:cNvSpPr>
          <p:nvPr>
            <p:ph type="subTitle" idx="1"/>
          </p:nvPr>
        </p:nvSpPr>
        <p:spPr>
          <a:xfrm>
            <a:off x="360000" y="3204000"/>
            <a:ext cx="8424000" cy="2160000"/>
          </a:xfrm>
          <a:prstGeom prst="rect">
            <a:avLst/>
          </a:prstGeom>
          <a:noFill/>
        </p:spPr>
        <p:txBody>
          <a:bodyPr>
            <a:normAutofit/>
          </a:bodyPr>
          <a:lstStyle>
            <a:lvl1pPr marL="0" indent="0" algn="l">
              <a:buNone/>
              <a:defRPr sz="1400" b="1" baseline="0">
                <a:solidFill>
                  <a:schemeClr val="tx1"/>
                </a:solidFill>
                <a:latin typeface="Arial Unicode MS" pitchFamily="50" charset="-128"/>
                <a:ea typeface="ＭＳ Ｐゴシック" pitchFamily="50" charset="-128"/>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dirty="0"/>
          </a:p>
        </p:txBody>
      </p:sp>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38337711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360000" y="252000"/>
            <a:ext cx="8424000" cy="360000"/>
          </a:xfrm>
          <a:prstGeom prst="rect">
            <a:avLst/>
          </a:prstGeom>
          <a:noFill/>
        </p:spPr>
        <p:txBody>
          <a:bodyPr anchor="ctr" anchorCtr="1">
            <a:normAutofit/>
          </a:bodyPr>
          <a:lstStyle>
            <a:lvl1pPr algn="ctr">
              <a:defRPr sz="2800" b="1" baseline="0">
                <a:solidFill>
                  <a:srgbClr val="C00000"/>
                </a:solidFill>
                <a:latin typeface="Arial" pitchFamily="34" charset="0"/>
                <a:ea typeface="ＭＳ Ｐゴシック" pitchFamily="50" charset="-128"/>
              </a:defRPr>
            </a:lvl1pPr>
          </a:lstStyle>
          <a:p>
            <a:r>
              <a:rPr kumimoji="1" lang="ja-JP" altLang="en-US" dirty="0" smtClean="0"/>
              <a:t>スライド見出し</a:t>
            </a:r>
            <a:endParaRPr kumimoji="1" lang="ja-JP" altLang="en-US" dirty="0"/>
          </a:p>
        </p:txBody>
      </p:sp>
      <p:sp>
        <p:nvSpPr>
          <p:cNvPr id="10" name="スライド番号プレースホルダー 5"/>
          <p:cNvSpPr>
            <a:spLocks noGrp="1"/>
          </p:cNvSpPr>
          <p:nvPr>
            <p:ph type="sldNum" sz="quarter" idx="12"/>
          </p:nvPr>
        </p:nvSpPr>
        <p:spPr>
          <a:xfrm>
            <a:off x="6553200" y="6356350"/>
            <a:ext cx="2133600" cy="365125"/>
          </a:xfrm>
          <a:prstGeom prst="rect">
            <a:avLst/>
          </a:prstGeom>
        </p:spPr>
        <p:txBody>
          <a:bodyPr/>
          <a:lstStyle/>
          <a:p>
            <a:endParaRPr kumimoji="1" lang="ja-JP" altLang="en-US" dirty="0"/>
          </a:p>
        </p:txBody>
      </p:sp>
      <p:sp>
        <p:nvSpPr>
          <p:cNvPr id="11" name="スライド番号プレースホルダ 2"/>
          <p:cNvSpPr txBox="1">
            <a:spLocks noGrp="1"/>
          </p:cNvSpPr>
          <p:nvPr userDrawn="1"/>
        </p:nvSpPr>
        <p:spPr bwMode="auto">
          <a:xfrm>
            <a:off x="8600504" y="6387135"/>
            <a:ext cx="255198" cy="246221"/>
          </a:xfrm>
          <a:prstGeom prst="rect">
            <a:avLst/>
          </a:prstGeom>
          <a:noFill/>
          <a:ln>
            <a:miter lim="800000"/>
            <a:headEnd/>
            <a:tailEnd/>
          </a:ln>
        </p:spPr>
        <p:txBody>
          <a:bodyPr wrap="none">
            <a:spAutoFit/>
          </a:bodyPr>
          <a:lstStyle/>
          <a:p>
            <a:pPr algn="r">
              <a:defRPr/>
            </a:pPr>
            <a:fld id="{A4208183-D1D2-4F7E-8D00-ABEF26284ACB}" type="slidenum">
              <a:rPr lang="en-US" altLang="ja-JP" sz="1000" b="1">
                <a:latin typeface="Arial" pitchFamily="34" charset="0"/>
                <a:cs typeface="Arial" pitchFamily="34" charset="0"/>
              </a:rPr>
              <a:pPr algn="r">
                <a:defRPr/>
              </a:pPr>
              <a:t>‹#›</a:t>
            </a:fld>
            <a:endParaRPr lang="en-US" altLang="ja-JP" sz="1000" b="1" dirty="0">
              <a:latin typeface="Arial" pitchFamily="34" charset="0"/>
              <a:cs typeface="Arial" pitchFamily="34" charset="0"/>
            </a:endParaRPr>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172030585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201969548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rakuten.co.j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agilealliance.org/files/5014/0509/9284/ExperienceReport.2014.Ito.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jpeg"/><Relationship Id="rId6" Type="http://schemas.openxmlformats.org/officeDocument/2006/relationships/hyperlink" Target="https://twitter.com/hageyahhoo"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5.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www.cheezyworld.com/2010/11/21/ui-tests-default-dat/" TargetMode="External"/><Relationship Id="rId4" Type="http://schemas.openxmlformats.org/officeDocument/2006/relationships/hyperlink" Target="https://code.google.com/p/selenium/wiki/PageObjects"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www.satisfice.com/articles/sbtm.pdf" TargetMode="External"/><Relationship Id="rId4" Type="http://schemas.openxmlformats.org/officeDocument/2006/relationships/hyperlink" Target="http://testobsessed.com/wp-content/uploads/2011/04/testheuristicscheatsheetv1.pdf" TargetMode="External"/><Relationship Id="rId5" Type="http://schemas.openxmlformats.org/officeDocument/2006/relationships/hyperlink" Target="http://www.satisfice.com/tools/htsm.pdf" TargetMode="External"/><Relationship Id="rId6" Type="http://schemas.openxmlformats.org/officeDocument/2006/relationships/hyperlink" Target="http://www.qualitestgroup.com/howTo/How-to-write-an-Exploratory-Test-Charter"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pitest.org/quickstart/mutator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chd.ws/hosted_files/agile2014/c1/1435_Mutation_Test_-_A_New_Way_to_Improve_Code_and_Test.pdf" TargetMode="External"/><Relationship Id="rId4" Type="http://schemas.openxmlformats.org/officeDocument/2006/relationships/hyperlink" Target="http://pitest.org/quickstart/mutators/" TargetMode="External"/><Relationship Id="rId5" Type="http://schemas.openxmlformats.org/officeDocument/2006/relationships/hyperlink" Target="http://www.parasoft.com/products/article.jsp?articleId=291" TargetMode="External"/><Relationship Id="rId6" Type="http://schemas.openxmlformats.org/officeDocument/2006/relationships/hyperlink" Target="http://pitest.org/" TargetMode="External"/><Relationship Id="rId7" Type="http://schemas.openxmlformats.org/officeDocument/2006/relationships/hyperlink" Target="http://crestweb.cs.ucl.ac.uk/resources/mutation_testing_repository/"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hyperlink" Target="http://books.rakuten.co.jp/rk/91a2285c6f0b4fea867632bcd286bf1d/"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gile2015.agilealliance.org/" TargetMode="External"/><Relationship Id="rId3" Type="http://schemas.openxmlformats.org/officeDocument/2006/relationships/image" Target="../media/image2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d.hatena.ne.jp/hageyahhoo/20140730/140668340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7504" y="1143328"/>
            <a:ext cx="8928992" cy="3416320"/>
          </a:xfrm>
          <a:prstGeom prst="rect">
            <a:avLst/>
          </a:prstGeom>
          <a:ln>
            <a:noFill/>
          </a:ln>
        </p:spPr>
        <p:txBody>
          <a:bodyPr wrap="square" anchor="t" anchorCtr="0">
            <a:noAutofit/>
          </a:bodyPr>
          <a:lstStyle/>
          <a:p>
            <a:r>
              <a:rPr lang="en-US" altLang="ja-JP" sz="7200" b="1" dirty="0" smtClean="0">
                <a:solidFill>
                  <a:srgbClr val="C00000"/>
                </a:solidFill>
                <a:latin typeface="+mj-ea"/>
                <a:ea typeface="+mj-ea"/>
                <a:cs typeface="Arial" pitchFamily="34" charset="0"/>
              </a:rPr>
              <a:t>Agile2014 </a:t>
            </a:r>
            <a:r>
              <a:rPr lang="en-US" altLang="ja-JP" sz="7200" b="1" dirty="0">
                <a:solidFill>
                  <a:srgbClr val="C00000"/>
                </a:solidFill>
                <a:latin typeface="+mj-ea"/>
                <a:cs typeface="Arial" pitchFamily="34" charset="0"/>
              </a:rPr>
              <a:t>Report</a:t>
            </a:r>
            <a:endParaRPr lang="en-US" altLang="ja-JP" sz="7200" b="1" dirty="0" smtClean="0">
              <a:solidFill>
                <a:srgbClr val="C00000"/>
              </a:solidFill>
              <a:latin typeface="+mj-ea"/>
              <a:ea typeface="+mj-ea"/>
              <a:cs typeface="Arial" pitchFamily="34" charset="0"/>
            </a:endParaRPr>
          </a:p>
          <a:p>
            <a:r>
              <a:rPr lang="en-US" altLang="ja-JP" sz="4800" b="1" dirty="0" smtClean="0">
                <a:solidFill>
                  <a:srgbClr val="C00000"/>
                </a:solidFill>
                <a:latin typeface="+mj-ea"/>
                <a:ea typeface="+mj-ea"/>
                <a:cs typeface="Arial" pitchFamily="34" charset="0"/>
              </a:rPr>
              <a:t>As a Speaker and a Reporter</a:t>
            </a:r>
          </a:p>
          <a:p>
            <a:r>
              <a:rPr lang="en-US" altLang="ja-JP" sz="4800" b="1" dirty="0" smtClean="0">
                <a:solidFill>
                  <a:srgbClr val="C00000"/>
                </a:solidFill>
                <a:latin typeface="+mj-ea"/>
                <a:ea typeface="+mj-ea"/>
                <a:cs typeface="Arial" pitchFamily="34" charset="0"/>
              </a:rPr>
              <a:t>of the latest Agile in the world</a:t>
            </a:r>
            <a:endParaRPr lang="en-US" altLang="ja-JP" sz="6000" b="1" dirty="0" smtClean="0">
              <a:solidFill>
                <a:srgbClr val="C00000"/>
              </a:solidFill>
              <a:latin typeface="+mj-ea"/>
              <a:ea typeface="+mj-ea"/>
              <a:cs typeface="Arial" pitchFamily="34" charset="0"/>
            </a:endParaRPr>
          </a:p>
        </p:txBody>
      </p:sp>
      <p:sp>
        <p:nvSpPr>
          <p:cNvPr id="5" name="正方形/長方形 4"/>
          <p:cNvSpPr/>
          <p:nvPr/>
        </p:nvSpPr>
        <p:spPr>
          <a:xfrm>
            <a:off x="360427" y="4797152"/>
            <a:ext cx="8424798" cy="1015663"/>
          </a:xfrm>
          <a:prstGeom prst="rect">
            <a:avLst/>
          </a:prstGeom>
          <a:ln>
            <a:noFill/>
          </a:ln>
        </p:spPr>
        <p:txBody>
          <a:bodyPr wrap="square">
            <a:spAutoFit/>
          </a:bodyPr>
          <a:lstStyle/>
          <a:p>
            <a:pPr>
              <a:lnSpc>
                <a:spcPts val="1800"/>
              </a:lnSpc>
            </a:pPr>
            <a:r>
              <a:rPr lang="en-US" altLang="ja-JP" sz="1400" b="1" dirty="0" smtClean="0">
                <a:latin typeface="Arial" pitchFamily="34" charset="0"/>
                <a:cs typeface="Arial" pitchFamily="34" charset="0"/>
              </a:rPr>
              <a:t>Aug/07/2014</a:t>
            </a:r>
          </a:p>
          <a:p>
            <a:pPr>
              <a:lnSpc>
                <a:spcPts val="1800"/>
              </a:lnSpc>
            </a:pPr>
            <a:r>
              <a:rPr lang="en-US" altLang="ja-JP" sz="1400" b="1" dirty="0" smtClean="0">
                <a:latin typeface="Arial" pitchFamily="34" charset="0"/>
                <a:cs typeface="Arial" pitchFamily="34" charset="0"/>
              </a:rPr>
              <a:t>Hiroyuki Ito</a:t>
            </a:r>
          </a:p>
          <a:p>
            <a:pPr>
              <a:lnSpc>
                <a:spcPts val="1800"/>
              </a:lnSpc>
            </a:pPr>
            <a:r>
              <a:rPr lang="en-US" altLang="ja-JP" sz="1400" b="1" dirty="0" smtClean="0">
                <a:latin typeface="Arial" pitchFamily="34" charset="0"/>
                <a:cs typeface="Arial" pitchFamily="34" charset="0"/>
              </a:rPr>
              <a:t>Development Process Optimization Department</a:t>
            </a:r>
            <a:r>
              <a:rPr lang="en-US" altLang="ja-JP" sz="1400" b="1" dirty="0">
                <a:latin typeface="Arial" pitchFamily="34" charset="0"/>
                <a:cs typeface="Arial" pitchFamily="34" charset="0"/>
              </a:rPr>
              <a:t>, </a:t>
            </a:r>
            <a:r>
              <a:rPr lang="en-US" altLang="ja-JP" sz="1400" b="1" dirty="0" smtClean="0">
                <a:latin typeface="Arial" pitchFamily="34" charset="0"/>
                <a:cs typeface="Arial" pitchFamily="34" charset="0"/>
              </a:rPr>
              <a:t>Rakuten, </a:t>
            </a:r>
            <a:r>
              <a:rPr lang="en-US" altLang="ja-JP" sz="1400" b="1" dirty="0">
                <a:latin typeface="Arial" pitchFamily="34" charset="0"/>
                <a:cs typeface="Arial" pitchFamily="34" charset="0"/>
              </a:rPr>
              <a:t>Inc.</a:t>
            </a:r>
          </a:p>
          <a:p>
            <a:pPr>
              <a:lnSpc>
                <a:spcPts val="1800"/>
              </a:lnSpc>
            </a:pPr>
            <a:r>
              <a:rPr lang="en-US" altLang="ja-JP" sz="1400" b="1" dirty="0" smtClean="0">
                <a:latin typeface="Arial" pitchFamily="34" charset="0"/>
                <a:cs typeface="Arial" pitchFamily="34" charset="0"/>
                <a:hlinkClick r:id="rId3"/>
              </a:rPr>
              <a:t>http://www.rakuten.co.jp/</a:t>
            </a:r>
            <a:endParaRPr lang="en-US" altLang="ja-JP" sz="1400" b="1" dirty="0">
              <a:latin typeface="Arial" pitchFamily="34" charset="0"/>
              <a:cs typeface="Arial" pitchFamily="34" charset="0"/>
            </a:endParaRPr>
          </a:p>
        </p:txBody>
      </p:sp>
    </p:spTree>
    <p:extLst>
      <p:ext uri="{BB962C8B-B14F-4D97-AF65-F5344CB8AC3E}">
        <p14:creationId xmlns:p14="http://schemas.microsoft.com/office/powerpoint/2010/main" val="8486720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Trend of sessions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1303129681"/>
              </p:ext>
            </p:extLst>
          </p:nvPr>
        </p:nvGraphicFramePr>
        <p:xfrm>
          <a:off x="251520" y="895957"/>
          <a:ext cx="8640961" cy="5341350"/>
        </p:xfrm>
        <a:graphic>
          <a:graphicData uri="http://schemas.openxmlformats.org/drawingml/2006/table">
            <a:tbl>
              <a:tblPr firstRow="1">
                <a:tableStyleId>{69012ECD-51FC-41F1-AA8D-1B2483CD663E}</a:tableStyleId>
              </a:tblPr>
              <a:tblGrid>
                <a:gridCol w="3600400"/>
                <a:gridCol w="1296144"/>
                <a:gridCol w="3744417"/>
              </a:tblGrid>
              <a:tr h="254350">
                <a:tc>
                  <a:txBody>
                    <a:bodyPr/>
                    <a:lstStyle/>
                    <a:p>
                      <a:pPr algn="ctr" fontAlgn="ctr"/>
                      <a:r>
                        <a:rPr lang="en-US" sz="1200" u="none" strike="noStrike" dirty="0">
                          <a:effectLst/>
                          <a:latin typeface="+mn-lt"/>
                        </a:rPr>
                        <a:t>Category</a:t>
                      </a:r>
                      <a:endParaRPr lang="en-US"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b="1" i="0" u="none" strike="noStrike" dirty="0" smtClean="0">
                          <a:solidFill>
                            <a:schemeClr val="bg1"/>
                          </a:solidFill>
                          <a:effectLst/>
                          <a:latin typeface="+mn-lt"/>
                        </a:rPr>
                        <a:t>Sessions</a:t>
                      </a:r>
                      <a:endParaRPr lang="en-US" altLang="ja-JP"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u="none" strike="noStrike" dirty="0" smtClean="0">
                          <a:effectLst/>
                          <a:latin typeface="+mn-lt"/>
                        </a:rPr>
                        <a:t>Memo</a:t>
                      </a:r>
                      <a:endParaRPr lang="ja-JP" altLang="en-US" sz="1200" b="0" i="0" u="none" strike="noStrike" dirty="0">
                        <a:solidFill>
                          <a:srgbClr val="000000"/>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Agile Bootcamp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7</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Coaching &amp; Mentoring</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16</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Testing &amp; Quality Assurance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algn="r" fontAlgn="ctr"/>
                      <a:r>
                        <a:rPr lang="en-US" altLang="ja-JP" sz="1200" u="none" strike="noStrike" dirty="0">
                          <a:effectLst/>
                          <a:latin typeface="+mn-lt"/>
                        </a:rPr>
                        <a:t>13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r>
              <a:tr h="254350">
                <a:tc>
                  <a:txBody>
                    <a:bodyPr/>
                    <a:lstStyle/>
                    <a:p>
                      <a:pPr lvl="0" algn="l" fontAlgn="ctr"/>
                      <a:r>
                        <a:rPr lang="en-US" sz="1200" u="none" strike="noStrike" dirty="0">
                          <a:effectLst/>
                          <a:latin typeface="+mn-lt"/>
                        </a:rPr>
                        <a:t>Collaboration Culture &amp; Teams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algn="r" fontAlgn="ctr"/>
                      <a:r>
                        <a:rPr lang="en-US" altLang="ja-JP" sz="1200" u="none" strike="noStrike" dirty="0">
                          <a:effectLst/>
                          <a:latin typeface="+mn-lt"/>
                        </a:rPr>
                        <a:t>23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r>
              <a:tr h="254350">
                <a:tc>
                  <a:txBody>
                    <a:bodyPr/>
                    <a:lstStyle/>
                    <a:p>
                      <a:pPr lvl="0" algn="l" fontAlgn="ctr"/>
                      <a:r>
                        <a:rPr lang="en-US" sz="1200" u="none" strike="noStrike" dirty="0">
                          <a:effectLst/>
                          <a:latin typeface="+mn-lt"/>
                        </a:rPr>
                        <a:t>Development Practices &amp; Craftsmanship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algn="r" fontAlgn="ctr"/>
                      <a:r>
                        <a:rPr lang="en-US" altLang="ja-JP" sz="1200" u="none" strike="noStrike" dirty="0">
                          <a:effectLst/>
                          <a:latin typeface="+mn-lt"/>
                        </a:rPr>
                        <a:t>28</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r>
              <a:tr h="254350">
                <a:tc>
                  <a:txBody>
                    <a:bodyPr/>
                    <a:lstStyle/>
                    <a:p>
                      <a:pPr lvl="0" algn="l" fontAlgn="ctr"/>
                      <a:r>
                        <a:rPr lang="en-US" sz="1200" u="none" strike="noStrike" dirty="0">
                          <a:effectLst/>
                          <a:latin typeface="+mn-lt"/>
                        </a:rPr>
                        <a:t>DevOps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algn="r" fontAlgn="ctr"/>
                      <a:r>
                        <a:rPr lang="en-US" altLang="ja-JP" sz="1200" u="none" strike="noStrike" dirty="0">
                          <a:effectLst/>
                          <a:latin typeface="+mn-lt"/>
                        </a:rPr>
                        <a:t>15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r>
              <a:tr h="254350">
                <a:tc>
                  <a:txBody>
                    <a:bodyPr/>
                    <a:lstStyle/>
                    <a:p>
                      <a:pPr lvl="0" algn="l" fontAlgn="ctr"/>
                      <a:r>
                        <a:rPr lang="en-US" sz="1200" u="none" strike="noStrike" dirty="0">
                          <a:effectLst/>
                          <a:latin typeface="+mn-lt"/>
                        </a:rPr>
                        <a:t>Enterprise Agile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r" fontAlgn="ctr"/>
                      <a:r>
                        <a:rPr lang="en-US" altLang="ja-JP" sz="1200" u="none" strike="noStrike" dirty="0">
                          <a:effectLst/>
                          <a:latin typeface="+mn-lt"/>
                        </a:rPr>
                        <a:t>28</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r>
              <a:tr h="254350">
                <a:tc>
                  <a:txBody>
                    <a:bodyPr/>
                    <a:lstStyle/>
                    <a:p>
                      <a:pPr lvl="0" algn="l" fontAlgn="ctr"/>
                      <a:r>
                        <a:rPr lang="en-US" sz="1200" u="none" strike="noStrike" dirty="0">
                          <a:effectLst/>
                          <a:latin typeface="+mn-lt"/>
                        </a:rPr>
                        <a:t>Project Program and Portfolio Management</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r" fontAlgn="ctr"/>
                      <a:r>
                        <a:rPr lang="en-US" altLang="ja-JP" sz="1200" u="none" strike="noStrike" dirty="0">
                          <a:effectLst/>
                          <a:latin typeface="+mn-lt"/>
                        </a:rPr>
                        <a:t>24</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r>
              <a:tr h="254350">
                <a:tc>
                  <a:txBody>
                    <a:bodyPr/>
                    <a:lstStyle/>
                    <a:p>
                      <a:pPr lvl="0" algn="l" fontAlgn="ctr"/>
                      <a:r>
                        <a:rPr lang="en-US" sz="1200" u="none" strike="noStrike" dirty="0" smtClean="0">
                          <a:effectLst/>
                          <a:latin typeface="+mn-lt"/>
                        </a:rPr>
                        <a:t>Experience Reports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r" fontAlgn="ctr"/>
                      <a:r>
                        <a:rPr lang="en-US" altLang="ja-JP" sz="1200" u="none" strike="noStrike" dirty="0">
                          <a:effectLst/>
                          <a:latin typeface="+mn-lt"/>
                        </a:rPr>
                        <a:t>25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lvl="0" algn="l" fontAlgn="ctr"/>
                      <a:r>
                        <a:rPr lang="en-US" altLang="ja-JP" sz="1200" b="1" i="0" u="none" strike="noStrike" dirty="0" smtClean="0">
                          <a:solidFill>
                            <a:srgbClr val="FF0000"/>
                          </a:solidFill>
                          <a:effectLst/>
                          <a:latin typeface="+mn-lt"/>
                        </a:rPr>
                        <a:t>TheHiro</a:t>
                      </a:r>
                      <a:r>
                        <a:rPr lang="en-US" altLang="ja-JP" sz="1200" b="1" i="0" u="none" strike="noStrike" baseline="0" dirty="0" smtClean="0">
                          <a:solidFill>
                            <a:srgbClr val="FF0000"/>
                          </a:solidFill>
                          <a:effectLst/>
                          <a:latin typeface="+mn-lt"/>
                        </a:rPr>
                        <a:t> made a presentation here.</a:t>
                      </a:r>
                      <a:endParaRPr lang="ja-JP" altLang="en-US" sz="1200" b="1" i="0" u="none" strike="noStrike" dirty="0">
                        <a:solidFill>
                          <a:srgbClr val="FF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6">
                        <a:lumMod val="60000"/>
                        <a:lumOff val="40000"/>
                      </a:schemeClr>
                    </a:solidFill>
                  </a:tcPr>
                </a:tc>
              </a:tr>
              <a:tr h="254350">
                <a:tc>
                  <a:txBody>
                    <a:bodyPr/>
                    <a:lstStyle/>
                    <a:p>
                      <a:pPr lvl="0" algn="l" fontAlgn="ctr"/>
                      <a:r>
                        <a:rPr lang="en-US" sz="1200" u="none" strike="noStrike" dirty="0">
                          <a:effectLst/>
                          <a:latin typeface="+mn-lt"/>
                        </a:rPr>
                        <a:t>Keynote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Leadership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16</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Learning</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Lightning Talks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3</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Open Jam</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4</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All day event</a:t>
                      </a:r>
                      <a:r>
                        <a:rPr lang="en-US" altLang="ja-JP" sz="1200" u="none" strike="noStrike" baseline="0" dirty="0" smtClean="0">
                          <a:effectLst/>
                          <a:latin typeface="+mn-lt"/>
                        </a:rPr>
                        <a:t> held everyday.</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Research</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9</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 LT for researchers.</a:t>
                      </a:r>
                      <a:r>
                        <a:rPr lang="en-US" altLang="ja-JP" sz="1200" u="none" strike="noStrike" baseline="0" dirty="0" smtClean="0">
                          <a:effectLst/>
                          <a:latin typeface="+mn-lt"/>
                        </a:rPr>
                        <a:t> 10 min/person.</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Special Events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9</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a:t>
                      </a:r>
                      <a:r>
                        <a:rPr lang="en-US" altLang="ja-JP" sz="1200" u="none" strike="noStrike" baseline="0" dirty="0" smtClean="0">
                          <a:effectLst/>
                          <a:latin typeface="+mn-lt"/>
                        </a:rPr>
                        <a:t> parties.</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Stalwarts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8</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User Experience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11</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Working </a:t>
                      </a:r>
                      <a:r>
                        <a:rPr lang="en-US" sz="1200" u="none" strike="noStrike" dirty="0">
                          <a:effectLst/>
                          <a:latin typeface="+mn-lt"/>
                        </a:rPr>
                        <a:t>with </a:t>
                      </a:r>
                      <a:r>
                        <a:rPr lang="en-US" sz="1200" u="none" strike="noStrike" dirty="0" smtClean="0">
                          <a:effectLst/>
                          <a:latin typeface="+mn-lt"/>
                        </a:rPr>
                        <a:t>Customers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15</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altLang="ja-JP" sz="1200" b="1" i="0" u="none" strike="noStrike" dirty="0" smtClean="0">
                          <a:solidFill>
                            <a:schemeClr val="tx1"/>
                          </a:solidFill>
                          <a:effectLst/>
                          <a:latin typeface="+mn-lt"/>
                        </a:rPr>
                        <a:t>Total</a:t>
                      </a:r>
                      <a:endParaRPr lang="ja-JP" altLang="en-US" sz="12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1200" b="1" u="none" strike="noStrike" dirty="0">
                          <a:solidFill>
                            <a:srgbClr val="0066FF"/>
                          </a:solidFill>
                          <a:effectLst/>
                          <a:latin typeface="+mn-lt"/>
                        </a:rPr>
                        <a:t>272</a:t>
                      </a:r>
                      <a:endParaRPr lang="en-US" altLang="ja-JP" sz="12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
        <p:nvSpPr>
          <p:cNvPr id="6" name="四角形吹き出し 5"/>
          <p:cNvSpPr/>
          <p:nvPr/>
        </p:nvSpPr>
        <p:spPr bwMode="auto">
          <a:xfrm>
            <a:off x="6300192" y="1412776"/>
            <a:ext cx="2160000" cy="900000"/>
          </a:xfrm>
          <a:prstGeom prst="wedgeRectCallout">
            <a:avLst>
              <a:gd name="adj1" fmla="val -90375"/>
              <a:gd name="adj2" fmla="val 33113"/>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000" i="0" u="none" strike="noStrike" kern="0" cap="none" spc="0" normalizeH="0" baseline="0" noProof="0" dirty="0" smtClean="0">
                <a:ln>
                  <a:noFill/>
                </a:ln>
                <a:solidFill>
                  <a:sysClr val="windowText" lastClr="000000"/>
                </a:solidFill>
                <a:effectLst/>
                <a:uLnTx/>
                <a:uFillTx/>
              </a:rPr>
              <a:t>Related to</a:t>
            </a:r>
          </a:p>
          <a:p>
            <a:pPr marR="0" algn="ctr" defTabSz="914400" eaLnBrk="1" fontAlgn="auto" latinLnBrk="0" hangingPunct="1">
              <a:lnSpc>
                <a:spcPct val="100000"/>
              </a:lnSpc>
              <a:spcBef>
                <a:spcPts val="0"/>
              </a:spcBef>
              <a:spcAft>
                <a:spcPts val="0"/>
              </a:spcAft>
              <a:buClrTx/>
              <a:buSzTx/>
              <a:tabLst/>
            </a:pPr>
            <a:r>
              <a:rPr kumimoji="0" lang="en-US" altLang="ja-JP" sz="2000" kern="0" dirty="0" smtClean="0">
                <a:solidFill>
                  <a:sysClr val="windowText" lastClr="000000"/>
                </a:solidFill>
              </a:rPr>
              <a:t>QA Section</a:t>
            </a:r>
            <a:endParaRPr kumimoji="0" lang="ja-JP" altLang="en-US" sz="2000" i="0" u="none" strike="noStrike" kern="0" cap="none" spc="0" normalizeH="0" baseline="0" noProof="0" dirty="0" smtClean="0">
              <a:ln>
                <a:noFill/>
              </a:ln>
              <a:solidFill>
                <a:sysClr val="windowText" lastClr="000000"/>
              </a:solidFill>
              <a:effectLst/>
              <a:uLnTx/>
              <a:uFillTx/>
            </a:endParaRPr>
          </a:p>
        </p:txBody>
      </p:sp>
      <p:sp>
        <p:nvSpPr>
          <p:cNvPr id="7" name="四角形吹き出し 6"/>
          <p:cNvSpPr/>
          <p:nvPr/>
        </p:nvSpPr>
        <p:spPr bwMode="auto">
          <a:xfrm>
            <a:off x="6300192" y="3501008"/>
            <a:ext cx="2160000" cy="900000"/>
          </a:xfrm>
          <a:prstGeom prst="wedgeRectCallout">
            <a:avLst>
              <a:gd name="adj1" fmla="val 54042"/>
              <a:gd name="adj2" fmla="val -112552"/>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000" i="0" u="none" strike="noStrike" kern="0" cap="none" spc="0" normalizeH="0" baseline="0" noProof="0" dirty="0" smtClean="0">
                <a:ln>
                  <a:noFill/>
                </a:ln>
                <a:solidFill>
                  <a:sysClr val="windowText" lastClr="000000"/>
                </a:solidFill>
                <a:effectLst/>
                <a:uLnTx/>
                <a:uFillTx/>
              </a:rPr>
              <a:t>Top-down</a:t>
            </a:r>
            <a:endParaRPr kumimoji="0" lang="en-US" altLang="ja-JP" sz="2000" kern="0" dirty="0">
              <a:solidFill>
                <a:sysClr val="windowText" lastClr="000000"/>
              </a:solidFill>
            </a:endParaRPr>
          </a:p>
          <a:p>
            <a:pPr marR="0" algn="ctr" defTabSz="914400" eaLnBrk="1" fontAlgn="auto" latinLnBrk="0" hangingPunct="1">
              <a:lnSpc>
                <a:spcPct val="100000"/>
              </a:lnSpc>
              <a:spcBef>
                <a:spcPts val="0"/>
              </a:spcBef>
              <a:spcAft>
                <a:spcPts val="0"/>
              </a:spcAft>
              <a:buClrTx/>
              <a:buSzTx/>
              <a:tabLst/>
            </a:pPr>
            <a:r>
              <a:rPr kumimoji="0" lang="en-US" altLang="ja-JP" sz="2000" i="0" u="none" strike="noStrike" kern="0" cap="none" spc="0" normalizeH="0" noProof="0" dirty="0" smtClean="0">
                <a:ln>
                  <a:noFill/>
                </a:ln>
                <a:solidFill>
                  <a:sysClr val="windowText" lastClr="000000"/>
                </a:solidFill>
                <a:effectLst/>
                <a:uLnTx/>
                <a:uFillTx/>
              </a:rPr>
              <a:t>approaches</a:t>
            </a:r>
          </a:p>
          <a:p>
            <a:pPr marR="0" algn="ctr" defTabSz="914400" eaLnBrk="1" fontAlgn="auto" latinLnBrk="0" hangingPunct="1">
              <a:lnSpc>
                <a:spcPct val="100000"/>
              </a:lnSpc>
              <a:spcBef>
                <a:spcPts val="0"/>
              </a:spcBef>
              <a:spcAft>
                <a:spcPts val="0"/>
              </a:spcAft>
              <a:buClrTx/>
              <a:buSzTx/>
              <a:tabLst/>
            </a:pPr>
            <a:r>
              <a:rPr kumimoji="0" lang="en-US" altLang="ja-JP" sz="2000" i="0" u="none" strike="noStrike" kern="0" cap="none" spc="0" normalizeH="0" noProof="0" dirty="0" smtClean="0">
                <a:ln>
                  <a:noFill/>
                </a:ln>
                <a:solidFill>
                  <a:sysClr val="windowText" lastClr="000000"/>
                </a:solidFill>
                <a:effectLst/>
                <a:uLnTx/>
                <a:uFillTx/>
              </a:rPr>
              <a:t>are increasing</a:t>
            </a:r>
            <a:endParaRPr kumimoji="0" lang="ja-JP" altLang="en-US" sz="20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1438525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Comparison of </a:t>
            </a:r>
            <a:r>
              <a:rPr lang="en-US" altLang="ja-JP" dirty="0" smtClean="0"/>
              <a:t>trends (with Yamaguchi-san @Yahoo)</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1268872045"/>
              </p:ext>
            </p:extLst>
          </p:nvPr>
        </p:nvGraphicFramePr>
        <p:xfrm>
          <a:off x="323530" y="895957"/>
          <a:ext cx="8640000" cy="5342409"/>
        </p:xfrm>
        <a:graphic>
          <a:graphicData uri="http://schemas.openxmlformats.org/drawingml/2006/table">
            <a:tbl>
              <a:tblPr firstRow="1">
                <a:tableStyleId>{69012ECD-51FC-41F1-AA8D-1B2483CD663E}</a:tableStyleId>
              </a:tblPr>
              <a:tblGrid>
                <a:gridCol w="3312366"/>
                <a:gridCol w="672075"/>
                <a:gridCol w="672075"/>
                <a:gridCol w="672075"/>
                <a:gridCol w="3311409"/>
              </a:tblGrid>
              <a:tr h="197867">
                <a:tc rowSpan="2">
                  <a:txBody>
                    <a:bodyPr/>
                    <a:lstStyle/>
                    <a:p>
                      <a:pPr algn="ctr" fontAlgn="ctr"/>
                      <a:r>
                        <a:rPr lang="en-US" altLang="ja-JP" sz="900" b="1" u="none" strike="noStrike" dirty="0" smtClean="0">
                          <a:solidFill>
                            <a:srgbClr val="FFFFFF"/>
                          </a:solidFill>
                          <a:effectLst/>
                          <a:latin typeface="+mn-lt"/>
                        </a:rPr>
                        <a:t>Category</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gridSpan="3">
                  <a:txBody>
                    <a:bodyPr/>
                    <a:lstStyle/>
                    <a:p>
                      <a:pPr algn="ctr" fontAlgn="ctr"/>
                      <a:r>
                        <a:rPr lang="fi-FI" sz="900" b="1" u="none" strike="noStrike" dirty="0" smtClean="0">
                          <a:solidFill>
                            <a:schemeClr val="bg1"/>
                          </a:solidFill>
                          <a:effectLst/>
                          <a:latin typeface="+mn-lt"/>
                        </a:rPr>
                        <a:t>Sessions</a:t>
                      </a:r>
                      <a:endParaRPr lang="fi-FI" sz="900" b="1" i="0" u="none" strike="noStrike" dirty="0">
                        <a:solidFill>
                          <a:schemeClr val="bg1"/>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en-US" altLang="ja-JP" sz="900" b="1" i="0" u="none" strike="noStrike" dirty="0" smtClean="0">
                          <a:solidFill>
                            <a:srgbClr val="FFFFFF"/>
                          </a:solidFill>
                          <a:effectLst/>
                          <a:latin typeface="+mn-lt"/>
                        </a:rPr>
                        <a:t>Memo</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r>
              <a:tr h="197867">
                <a:tc vMerge="1">
                  <a:txBody>
                    <a:bodyPr/>
                    <a:lstStyle/>
                    <a:p>
                      <a:pPr algn="ctr" fontAlgn="ctr"/>
                      <a:endParaRPr 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900" b="1" u="none" strike="noStrike" dirty="0">
                          <a:solidFill>
                            <a:srgbClr val="FFFFFF"/>
                          </a:solidFill>
                          <a:effectLst/>
                          <a:latin typeface="+mn-lt"/>
                        </a:rPr>
                        <a:t>2012</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2013</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2014</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vMerge="1">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Adoption &amp; Transformation</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b="0" i="0" u="none" strike="noStrike" dirty="0" smtClean="0">
                          <a:solidFill>
                            <a:srgbClr val="000000"/>
                          </a:solidFill>
                          <a:effectLst/>
                          <a:latin typeface="+mn-lt"/>
                        </a:rPr>
                        <a:t>Divided</a:t>
                      </a:r>
                      <a:r>
                        <a:rPr lang="en-US" altLang="ja-JP" sz="900" b="0" i="0" u="none" strike="noStrike" baseline="0" dirty="0" smtClean="0">
                          <a:solidFill>
                            <a:srgbClr val="000000"/>
                          </a:solidFill>
                          <a:effectLst/>
                          <a:latin typeface="+mn-lt"/>
                        </a:rPr>
                        <a:t> into “Enterprise Agile”, “Learning”, and so on.</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Agile Bootcamp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Coaching &amp; Mentoring</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Distrubuted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900" u="none" strike="noStrike" dirty="0" smtClean="0">
                          <a:effectLst/>
                          <a:latin typeface="+mn-lt"/>
                        </a:rPr>
                        <a:t>Held only in 2012.</a:t>
                      </a:r>
                      <a:endParaRPr lang="ja-JP" altLang="en-US" sz="900" b="0" i="0" u="none" strike="noStrike" dirty="0" smtClean="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Emerging Applications of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900" u="none" strike="noStrike" dirty="0" smtClean="0">
                          <a:effectLst/>
                          <a:latin typeface="+mn-lt"/>
                        </a:rPr>
                        <a:t>Held only in 2012.</a:t>
                      </a:r>
                      <a:endParaRPr lang="ja-JP" altLang="en-US" sz="900" b="0" i="0" u="none" strike="noStrike" dirty="0" smtClean="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Croudsourced</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in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Lean Startup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in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Testing &amp; Quality Assurance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algn="r" fontAlgn="ctr"/>
                      <a:r>
                        <a:rPr lang="en-US" altLang="ja-JP" sz="900" u="none" strike="noStrike" dirty="0">
                          <a:effectLst/>
                          <a:latin typeface="+mn-lt"/>
                        </a:rPr>
                        <a:t>12</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algn="r" fontAlgn="ctr"/>
                      <a:r>
                        <a:rPr lang="en-US" altLang="ja-JP" sz="900" u="none" strike="noStrike" dirty="0">
                          <a:effectLst/>
                          <a:latin typeface="+mn-lt"/>
                        </a:rPr>
                        <a:t>11</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algn="r" fontAlgn="ctr"/>
                      <a:r>
                        <a:rPr lang="en-US" altLang="ja-JP" sz="900" u="none" strike="noStrike" dirty="0">
                          <a:effectLst/>
                          <a:latin typeface="+mn-lt"/>
                        </a:rPr>
                        <a:t>13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008000"/>
                    </a:solidFill>
                  </a:tcPr>
                </a:tc>
              </a:tr>
              <a:tr h="197867">
                <a:tc>
                  <a:txBody>
                    <a:bodyPr/>
                    <a:lstStyle/>
                    <a:p>
                      <a:pPr algn="l" fontAlgn="ctr"/>
                      <a:r>
                        <a:rPr lang="en-US" sz="900" u="none" strike="noStrike" dirty="0">
                          <a:effectLst/>
                          <a:latin typeface="+mn-lt"/>
                        </a:rPr>
                        <a:t>Collaboration Culture &amp; Teams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18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23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r>
              <a:tr h="197867">
                <a:tc>
                  <a:txBody>
                    <a:bodyPr/>
                    <a:lstStyle/>
                    <a:p>
                      <a:pPr algn="l" fontAlgn="ctr"/>
                      <a:r>
                        <a:rPr lang="en-US" sz="900" u="none" strike="noStrike" dirty="0">
                          <a:effectLst/>
                          <a:latin typeface="+mn-lt"/>
                        </a:rPr>
                        <a:t>Development Practices &amp; Craftsmanship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16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20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28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r>
              <a:tr h="197867">
                <a:tc>
                  <a:txBody>
                    <a:bodyPr/>
                    <a:lstStyle/>
                    <a:p>
                      <a:pPr algn="l" fontAlgn="ctr"/>
                      <a:r>
                        <a:rPr lang="en-US" sz="900" u="none" strike="noStrike" dirty="0">
                          <a:effectLst/>
                          <a:latin typeface="+mn-lt"/>
                        </a:rPr>
                        <a:t>DevOps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13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r>
              <a:tr h="197867">
                <a:tc>
                  <a:txBody>
                    <a:bodyPr/>
                    <a:lstStyle/>
                    <a:p>
                      <a:pPr algn="l" fontAlgn="ctr"/>
                      <a:r>
                        <a:rPr lang="en-US" sz="900" u="none" strike="noStrike" dirty="0">
                          <a:effectLst/>
                          <a:latin typeface="+mn-lt"/>
                        </a:rPr>
                        <a:t>Enterprise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21</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19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28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r>
              <a:tr h="197867">
                <a:tc>
                  <a:txBody>
                    <a:bodyPr/>
                    <a:lstStyle/>
                    <a:p>
                      <a:pPr algn="l" fontAlgn="ctr"/>
                      <a:r>
                        <a:rPr lang="en-US" sz="900" u="none" strike="noStrike" dirty="0">
                          <a:effectLst/>
                          <a:latin typeface="+mn-lt"/>
                        </a:rPr>
                        <a:t>Project Program and Portfolio Management</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25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r" fontAlgn="ctr"/>
                      <a:r>
                        <a:rPr lang="en-US" altLang="ja-JP" sz="900" u="none" strike="noStrike" dirty="0">
                          <a:effectLst/>
                          <a:latin typeface="+mn-lt"/>
                        </a:rPr>
                        <a:t>24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solidFill>
                  </a:tcPr>
                </a:tc>
              </a:tr>
              <a:tr h="197867">
                <a:tc>
                  <a:txBody>
                    <a:bodyPr/>
                    <a:lstStyle/>
                    <a:p>
                      <a:pPr algn="l" fontAlgn="ctr"/>
                      <a:r>
                        <a:rPr lang="en-US" sz="900" u="none" strike="noStrike" dirty="0" smtClean="0">
                          <a:effectLst/>
                          <a:latin typeface="+mn-lt"/>
                        </a:rPr>
                        <a:t>Experience Reports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Keynote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Leadership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12</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Learning</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Lightning Talks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0</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3</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baseline="0" dirty="0" smtClean="0">
                          <a:effectLst/>
                          <a:latin typeface="+mn-lt"/>
                        </a:rPr>
                        <a:t>10 min/person.</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Open Jam</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26</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“Coaches Clinic” in 2012.</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Research</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LT for researchers.</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Special Events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dirty="0" smtClean="0">
                          <a:effectLst/>
                          <a:latin typeface="+mn-lt"/>
                        </a:rPr>
                        <a:t>Including</a:t>
                      </a:r>
                      <a:r>
                        <a:rPr lang="en-US" altLang="ja-JP" sz="900" u="none" strike="noStrike" baseline="0" dirty="0" smtClean="0">
                          <a:effectLst/>
                          <a:latin typeface="+mn-lt"/>
                        </a:rPr>
                        <a:t> parties.</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Stalwarts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9</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User Experience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12</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14</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11</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Working </a:t>
                      </a:r>
                      <a:r>
                        <a:rPr lang="en-US" sz="900" u="none" strike="noStrike" dirty="0">
                          <a:effectLst/>
                          <a:latin typeface="+mn-lt"/>
                        </a:rPr>
                        <a:t>with </a:t>
                      </a:r>
                      <a:r>
                        <a:rPr lang="en-US" sz="900" u="none" strike="noStrike" dirty="0" smtClean="0">
                          <a:effectLst/>
                          <a:latin typeface="+mn-lt"/>
                        </a:rPr>
                        <a:t>Customers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17</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dirty="0">
                          <a:effectLst/>
                          <a:latin typeface="+mn-lt"/>
                        </a:rPr>
                        <a:t>15</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altLang="ja-JP" sz="900" b="1" i="0" u="none" strike="noStrike" dirty="0" smtClean="0">
                          <a:solidFill>
                            <a:schemeClr val="tx1"/>
                          </a:solidFill>
                          <a:effectLst/>
                          <a:latin typeface="+mn-lt"/>
                        </a:rPr>
                        <a:t>Total</a:t>
                      </a: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242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259</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272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l" fontAlgn="ct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
        <p:nvSpPr>
          <p:cNvPr id="5" name="四角形吹き出し 4"/>
          <p:cNvSpPr/>
          <p:nvPr/>
        </p:nvSpPr>
        <p:spPr bwMode="auto">
          <a:xfrm>
            <a:off x="6965042" y="1988840"/>
            <a:ext cx="2160000" cy="900000"/>
          </a:xfrm>
          <a:prstGeom prst="wedgeRectCallout">
            <a:avLst>
              <a:gd name="adj1" fmla="val -89804"/>
              <a:gd name="adj2" fmla="val 35853"/>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000" i="0" u="none" strike="noStrike" kern="0" cap="none" spc="0" normalizeH="0" baseline="0" noProof="0" dirty="0" smtClean="0">
                <a:ln>
                  <a:noFill/>
                </a:ln>
                <a:solidFill>
                  <a:sysClr val="windowText" lastClr="000000"/>
                </a:solidFill>
                <a:effectLst/>
                <a:uLnTx/>
                <a:uFillTx/>
              </a:rPr>
              <a:t>Remaining</a:t>
            </a:r>
          </a:p>
          <a:p>
            <a:pPr marR="0" algn="ctr" defTabSz="914400" eaLnBrk="1" fontAlgn="auto" latinLnBrk="0" hangingPunct="1">
              <a:lnSpc>
                <a:spcPct val="100000"/>
              </a:lnSpc>
              <a:spcBef>
                <a:spcPts val="0"/>
              </a:spcBef>
              <a:spcAft>
                <a:spcPts val="0"/>
              </a:spcAft>
              <a:buClrTx/>
              <a:buSzTx/>
              <a:tabLst/>
            </a:pPr>
            <a:r>
              <a:rPr kumimoji="0" lang="en-US" altLang="ja-JP" sz="2000" i="0" u="none" strike="noStrike" kern="0" cap="none" spc="0" normalizeH="0" baseline="0" noProof="0" dirty="0" smtClean="0">
                <a:ln>
                  <a:noFill/>
                </a:ln>
                <a:solidFill>
                  <a:sysClr val="windowText" lastClr="000000"/>
                </a:solidFill>
                <a:effectLst/>
                <a:uLnTx/>
                <a:uFillTx/>
              </a:rPr>
              <a:t>at the same level</a:t>
            </a:r>
            <a:endParaRPr kumimoji="0" lang="ja-JP" altLang="en-US" sz="2000" i="0" u="none" strike="noStrike" kern="0" cap="none" spc="0" normalizeH="0" baseline="0" noProof="0" dirty="0" smtClean="0">
              <a:ln>
                <a:noFill/>
              </a:ln>
              <a:solidFill>
                <a:sysClr val="windowText" lastClr="000000"/>
              </a:solidFill>
              <a:effectLst/>
              <a:uLnTx/>
              <a:uFillTx/>
            </a:endParaRPr>
          </a:p>
        </p:txBody>
      </p:sp>
      <p:sp>
        <p:nvSpPr>
          <p:cNvPr id="7" name="四角形吹き出し 6"/>
          <p:cNvSpPr/>
          <p:nvPr/>
        </p:nvSpPr>
        <p:spPr bwMode="auto">
          <a:xfrm>
            <a:off x="6965042" y="3284984"/>
            <a:ext cx="2160000" cy="900000"/>
          </a:xfrm>
          <a:prstGeom prst="wedgeRectCallout">
            <a:avLst>
              <a:gd name="adj1" fmla="val -89804"/>
              <a:gd name="adj2" fmla="val -40861"/>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000" i="0" u="none" strike="noStrike" kern="0" cap="none" spc="0" normalizeH="0" baseline="0" noProof="0" dirty="0" smtClean="0">
                <a:ln>
                  <a:noFill/>
                </a:ln>
                <a:solidFill>
                  <a:sysClr val="windowText" lastClr="000000"/>
                </a:solidFill>
                <a:effectLst/>
                <a:uLnTx/>
                <a:uFillTx/>
              </a:rPr>
              <a:t>Increasing</a:t>
            </a:r>
            <a:endParaRPr kumimoji="0" lang="ja-JP" altLang="en-US" sz="20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0522360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Information and </a:t>
            </a:r>
            <a:r>
              <a:rPr lang="en-US" altLang="ja-JP" dirty="0" smtClean="0"/>
              <a:t>documents</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Session information</a:t>
            </a:r>
          </a:p>
          <a:p>
            <a:pPr algn="l">
              <a:spcBef>
                <a:spcPts val="0"/>
              </a:spcBef>
            </a:pPr>
            <a:r>
              <a:rPr kumimoji="0" lang="en-US" altLang="ja-JP" sz="1800" b="0" kern="0" dirty="0" smtClean="0">
                <a:solidFill>
                  <a:srgbClr val="008000"/>
                </a:solidFill>
                <a:latin typeface="+mn-lt"/>
                <a:ea typeface="+mn-ea"/>
                <a:cs typeface="ＭＳ 明朝"/>
              </a:rPr>
              <a:t>★URL</a:t>
            </a: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a:solidFill>
                  <a:srgbClr val="000000"/>
                </a:solidFill>
                <a:latin typeface="+mn-lt"/>
                <a:ea typeface="+mn-ea"/>
                <a:cs typeface="ＭＳ 明朝"/>
              </a:rPr>
              <a:t>P</a:t>
            </a:r>
            <a:r>
              <a:rPr kumimoji="0" lang="en-US" altLang="ja-JP" sz="2400" b="0" kern="0" dirty="0" smtClean="0">
                <a:solidFill>
                  <a:srgbClr val="000000"/>
                </a:solidFill>
                <a:latin typeface="+mn-lt"/>
                <a:ea typeface="+mn-ea"/>
                <a:cs typeface="ＭＳ 明朝"/>
              </a:rPr>
              <a:t>resentation</a:t>
            </a:r>
            <a:r>
              <a:rPr kumimoji="0" lang="en-US" altLang="ja-JP" sz="2400" b="0" kern="0" dirty="0" smtClean="0">
                <a:solidFill>
                  <a:srgbClr val="000000"/>
                </a:solidFill>
                <a:latin typeface="+mn-lt"/>
                <a:cs typeface="ＭＳ 明朝"/>
              </a:rPr>
              <a:t> document published </a:t>
            </a:r>
            <a:r>
              <a:rPr kumimoji="0" lang="en-US" altLang="ja-JP" sz="2400" b="0" kern="0" dirty="0">
                <a:solidFill>
                  <a:srgbClr val="000000"/>
                </a:solidFill>
                <a:latin typeface="+mn-lt"/>
                <a:cs typeface="ＭＳ 明朝"/>
              </a:rPr>
              <a:t>on Agile Alliance </a:t>
            </a:r>
            <a:r>
              <a:rPr kumimoji="0" lang="en-US" altLang="ja-JP" sz="2400" b="0" kern="0" dirty="0" smtClean="0">
                <a:solidFill>
                  <a:srgbClr val="000000"/>
                </a:solidFill>
                <a:latin typeface="+mn-lt"/>
                <a:cs typeface="ＭＳ 明朝"/>
              </a:rPr>
              <a:t>site</a:t>
            </a:r>
            <a:endParaRPr kumimoji="0" lang="en-US" altLang="ja-JP" sz="2400" b="0" kern="0" dirty="0" smtClean="0">
              <a:solidFill>
                <a:srgbClr val="000000"/>
              </a:solidFill>
              <a:latin typeface="+mn-lt"/>
              <a:ea typeface="+mn-ea"/>
              <a:cs typeface="ＭＳ 明朝"/>
            </a:endParaRPr>
          </a:p>
          <a:p>
            <a:pPr algn="l">
              <a:spcBef>
                <a:spcPts val="0"/>
              </a:spcBef>
            </a:pPr>
            <a:r>
              <a:rPr kumimoji="0" lang="en-US" altLang="ja-JP" sz="1800" b="0" kern="0" dirty="0" smtClean="0">
                <a:solidFill>
                  <a:srgbClr val="008000"/>
                </a:solidFill>
                <a:latin typeface="+mn-lt"/>
                <a:cs typeface="ＭＳ 明朝"/>
              </a:rPr>
              <a:t>★URL</a:t>
            </a:r>
            <a:endParaRPr kumimoji="0" lang="en-US" altLang="ja-JP" sz="1800" b="0" kern="0" dirty="0" smtClean="0">
              <a:solidFill>
                <a:srgbClr val="008000"/>
              </a:solidFill>
              <a:latin typeface="+mn-lt"/>
              <a:ea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Paper published on Agile Alliance site</a:t>
            </a:r>
          </a:p>
          <a:p>
            <a:pPr algn="l">
              <a:spcBef>
                <a:spcPts val="0"/>
              </a:spcBef>
            </a:pPr>
            <a:r>
              <a:rPr kumimoji="0" lang="en-US" altLang="ja-JP" sz="1800" b="0" kern="0" dirty="0" smtClean="0">
                <a:latin typeface="+mn-lt"/>
                <a:ea typeface="+mn-ea"/>
                <a:cs typeface="ＭＳ 明朝"/>
                <a:hlinkClick r:id="rId3"/>
              </a:rPr>
              <a:t>http</a:t>
            </a:r>
            <a:r>
              <a:rPr kumimoji="0" lang="en-US" altLang="ja-JP" sz="1800" b="0" kern="0" dirty="0">
                <a:latin typeface="+mn-lt"/>
                <a:ea typeface="+mn-ea"/>
                <a:cs typeface="ＭＳ 明朝"/>
                <a:hlinkClick r:id="rId3"/>
              </a:rPr>
              <a:t>://www.agilealliance.org/files/5014/0509/9284/ExperienceReport.2014.</a:t>
            </a:r>
            <a:r>
              <a:rPr kumimoji="0" lang="en-US" altLang="ja-JP" sz="1800" b="0" kern="0" dirty="0" smtClean="0">
                <a:latin typeface="+mn-lt"/>
                <a:ea typeface="+mn-ea"/>
                <a:cs typeface="ＭＳ 明朝"/>
                <a:hlinkClick r:id="rId3"/>
              </a:rPr>
              <a:t>Ito.pdf</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8750780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endParaRPr kumimoji="1" lang="ja-JP" altLang="en-US" dirty="0">
              <a:latin typeface="+mn-lt"/>
              <a:ea typeface="+mj-ea"/>
            </a:endParaRPr>
          </a:p>
        </p:txBody>
      </p:sp>
      <p:pic>
        <p:nvPicPr>
          <p:cNvPr id="7" name="図 6" descr="01_セッション参加者.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1" y="692696"/>
            <a:ext cx="8871385" cy="5544616"/>
          </a:xfrm>
          <a:prstGeom prst="rect">
            <a:avLst/>
          </a:prstGeom>
          <a:ln>
            <a:solidFill>
              <a:schemeClr val="tx1"/>
            </a:solidFill>
          </a:ln>
        </p:spPr>
      </p:pic>
    </p:spTree>
    <p:extLst>
      <p:ext uri="{BB962C8B-B14F-4D97-AF65-F5344CB8AC3E}">
        <p14:creationId xmlns:p14="http://schemas.microsoft.com/office/powerpoint/2010/main" val="12456166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r>
              <a:rPr lang="en-US" altLang="ja-JP" kern="0" dirty="0">
                <a:solidFill>
                  <a:schemeClr val="accent1"/>
                </a:solidFill>
                <a:latin typeface="+mn-lt"/>
                <a:ea typeface="+mj-ea"/>
              </a:rPr>
              <a:t> </a:t>
            </a:r>
            <a:r>
              <a:rPr lang="en-US" altLang="ja-JP" kern="0" dirty="0" smtClean="0">
                <a:solidFill>
                  <a:schemeClr val="accent1"/>
                </a:solidFill>
                <a:latin typeface="+mn-lt"/>
                <a:ea typeface="+mj-ea"/>
              </a:rPr>
              <a:t>(expanded)</a:t>
            </a:r>
            <a:endParaRPr kumimoji="1" lang="ja-JP" altLang="en-US" dirty="0">
              <a:latin typeface="+mn-lt"/>
              <a:ea typeface="+mj-ea"/>
            </a:endParaRPr>
          </a:p>
        </p:txBody>
      </p:sp>
      <p:pic>
        <p:nvPicPr>
          <p:cNvPr id="5" name="図 4" descr="満員御礼の魚拓_2014-07-27 のコピー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5227"/>
            <a:ext cx="9144000" cy="2787547"/>
          </a:xfrm>
          <a:prstGeom prst="rect">
            <a:avLst/>
          </a:prstGeom>
        </p:spPr>
      </p:pic>
      <p:sp>
        <p:nvSpPr>
          <p:cNvPr id="6" name="正方形/長方形 5"/>
          <p:cNvSpPr/>
          <p:nvPr/>
        </p:nvSpPr>
        <p:spPr bwMode="auto">
          <a:xfrm>
            <a:off x="251520" y="4077072"/>
            <a:ext cx="4176464" cy="720080"/>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
        <p:nvSpPr>
          <p:cNvPr id="7" name="正方形/長方形 6"/>
          <p:cNvSpPr/>
          <p:nvPr/>
        </p:nvSpPr>
        <p:spPr bwMode="auto">
          <a:xfrm>
            <a:off x="8207055" y="2480444"/>
            <a:ext cx="648072" cy="504056"/>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
        <p:nvSpPr>
          <p:cNvPr id="8" name="円形吹き出し 7"/>
          <p:cNvSpPr/>
          <p:nvPr/>
        </p:nvSpPr>
        <p:spPr bwMode="auto">
          <a:xfrm>
            <a:off x="5364088" y="5157192"/>
            <a:ext cx="3528392" cy="935541"/>
          </a:xfrm>
          <a:prstGeom prst="wedgeEllipseCallout">
            <a:avLst>
              <a:gd name="adj1" fmla="val -49191"/>
              <a:gd name="adj2" fmla="val -119202"/>
            </a:avLst>
          </a:prstGeom>
          <a:solidFill>
            <a:srgbClr val="FFFF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accent1"/>
                </a:solidFill>
              </a:rPr>
              <a:t>Fully booked!?</a:t>
            </a:r>
          </a:p>
          <a:p>
            <a:pPr algn="ctr"/>
            <a:r>
              <a:rPr lang="en-US" altLang="ja-JP" sz="2400" b="1" dirty="0" smtClean="0">
                <a:solidFill>
                  <a:schemeClr val="accent1"/>
                </a:solidFill>
              </a:rPr>
              <a:t>(105 seats)</a:t>
            </a:r>
          </a:p>
        </p:txBody>
      </p:sp>
    </p:spTree>
    <p:extLst>
      <p:ext uri="{BB962C8B-B14F-4D97-AF65-F5344CB8AC3E}">
        <p14:creationId xmlns:p14="http://schemas.microsoft.com/office/powerpoint/2010/main" val="1028961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On session program</a:t>
            </a:r>
            <a:endParaRPr kumimoji="1" lang="ja-JP" altLang="en-US" dirty="0">
              <a:latin typeface="+mn-lt"/>
              <a:ea typeface="+mj-ea"/>
            </a:endParaRPr>
          </a:p>
        </p:txBody>
      </p:sp>
      <p:pic>
        <p:nvPicPr>
          <p:cNvPr id="2" name="図 1" descr="02_セッション情報.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 y="850900"/>
            <a:ext cx="9036496" cy="5083029"/>
          </a:xfrm>
          <a:prstGeom prst="rect">
            <a:avLst/>
          </a:prstGeom>
        </p:spPr>
      </p:pic>
      <p:sp>
        <p:nvSpPr>
          <p:cNvPr id="5" name="正方形/長方形 4"/>
          <p:cNvSpPr/>
          <p:nvPr/>
        </p:nvSpPr>
        <p:spPr bwMode="auto">
          <a:xfrm>
            <a:off x="3779912" y="2564904"/>
            <a:ext cx="3456384" cy="1656184"/>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5404915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Venue</a:t>
            </a:r>
            <a:endParaRPr kumimoji="1" lang="ja-JP" altLang="en-US" dirty="0">
              <a:latin typeface="+mn-lt"/>
              <a:ea typeface="+mj-ea"/>
            </a:endParaRPr>
          </a:p>
        </p:txBody>
      </p:sp>
      <p:pic>
        <p:nvPicPr>
          <p:cNvPr id="2" name="図 1" descr="03_room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992" y="849600"/>
            <a:ext cx="4716016" cy="2652759"/>
          </a:xfrm>
          <a:prstGeom prst="rect">
            <a:avLst/>
          </a:prstGeom>
        </p:spPr>
      </p:pic>
      <p:pic>
        <p:nvPicPr>
          <p:cNvPr id="3" name="図 2" descr="03_room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8" y="3645024"/>
            <a:ext cx="4464496" cy="2511280"/>
          </a:xfrm>
          <a:prstGeom prst="rect">
            <a:avLst/>
          </a:prstGeom>
        </p:spPr>
      </p:pic>
      <p:pic>
        <p:nvPicPr>
          <p:cNvPr id="5" name="図 4" descr="05_room_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6631" y="3645024"/>
            <a:ext cx="4464496" cy="2511280"/>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Key item as a speaker</a:t>
            </a:r>
            <a:endParaRPr kumimoji="1" lang="ja-JP" altLang="en-US" dirty="0">
              <a:latin typeface="+mn-lt"/>
              <a:ea typeface="+mj-ea"/>
            </a:endParaRPr>
          </a:p>
        </p:txBody>
      </p:sp>
      <p:pic>
        <p:nvPicPr>
          <p:cNvPr id="8" name="図 7" descr="06_ba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836" y="849600"/>
            <a:ext cx="2952328" cy="5248582"/>
          </a:xfrm>
          <a:prstGeom prst="rect">
            <a:avLst/>
          </a:prstGeom>
        </p:spPr>
      </p:pic>
    </p:spTree>
    <p:extLst>
      <p:ext uri="{BB962C8B-B14F-4D97-AF65-F5344CB8AC3E}">
        <p14:creationId xmlns:p14="http://schemas.microsoft.com/office/powerpoint/2010/main" val="260285790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Image of presentation</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22200958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p:cNvSpPr txBox="1">
            <a:spLocks/>
          </p:cNvSpPr>
          <p:nvPr/>
        </p:nvSpPr>
        <p:spPr>
          <a:xfrm>
            <a:off x="3660078" y="1016733"/>
            <a:ext cx="288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solidFill>
                  <a:srgbClr val="000000"/>
                </a:solidFill>
                <a:latin typeface="+mn-lt"/>
                <a:ea typeface="+mn-ea"/>
              </a:rPr>
              <a:t>Hiroyuki Ito</a:t>
            </a:r>
          </a:p>
        </p:txBody>
      </p:sp>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About me</a:t>
            </a:r>
            <a:endParaRPr kumimoji="1" lang="ja-JP" altLang="en-US" dirty="0">
              <a:latin typeface="+mn-lt"/>
              <a:ea typeface="+mj-ea"/>
            </a:endParaRPr>
          </a:p>
        </p:txBody>
      </p:sp>
      <p:pic>
        <p:nvPicPr>
          <p:cNvPr id="2" name="図 1"/>
          <p:cNvPicPr>
            <a:picLocks noChangeAspect="1"/>
          </p:cNvPicPr>
          <p:nvPr/>
        </p:nvPicPr>
        <p:blipFill>
          <a:blip r:embed="rId3"/>
          <a:stretch>
            <a:fillRect/>
          </a:stretch>
        </p:blipFill>
        <p:spPr>
          <a:xfrm>
            <a:off x="899592" y="4857919"/>
            <a:ext cx="3404220" cy="1144041"/>
          </a:xfrm>
          <a:prstGeom prst="rect">
            <a:avLst/>
          </a:prstGeom>
        </p:spPr>
      </p:pic>
      <p:pic>
        <p:nvPicPr>
          <p:cNvPr id="6" name="図 5"/>
          <p:cNvPicPr>
            <a:picLocks noChangeAspect="1"/>
          </p:cNvPicPr>
          <p:nvPr/>
        </p:nvPicPr>
        <p:blipFill>
          <a:blip r:embed="rId4"/>
          <a:stretch>
            <a:fillRect/>
          </a:stretch>
        </p:blipFill>
        <p:spPr>
          <a:xfrm>
            <a:off x="5004048" y="4857919"/>
            <a:ext cx="3413521" cy="1153342"/>
          </a:xfrm>
          <a:prstGeom prst="rect">
            <a:avLst/>
          </a:prstGeom>
        </p:spPr>
      </p:pic>
      <p:pic>
        <p:nvPicPr>
          <p:cNvPr id="1026" name="Picture 2" descr="C:\Users\hiroyuki.a.ito\Pictures\Thehiro_v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78" y="101673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2"/>
          <p:cNvSpPr txBox="1">
            <a:spLocks/>
          </p:cNvSpPr>
          <p:nvPr/>
        </p:nvSpPr>
        <p:spPr>
          <a:xfrm>
            <a:off x="3660078" y="3169996"/>
            <a:ext cx="540032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kern="0" dirty="0" smtClean="0">
                <a:solidFill>
                  <a:schemeClr val="accent1"/>
                </a:solidFill>
                <a:latin typeface="+mn-lt"/>
                <a:ea typeface="+mn-ea"/>
              </a:rPr>
              <a:t>Test-Driven</a:t>
            </a:r>
          </a:p>
          <a:p>
            <a:pPr lvl="0" algn="l" defTabSz="381000">
              <a:spcBef>
                <a:spcPct val="20000"/>
              </a:spcBef>
              <a:buClr>
                <a:srgbClr val="FFFFFF"/>
              </a:buClr>
              <a:defRPr/>
            </a:pPr>
            <a:r>
              <a:rPr lang="en-US" altLang="ja-JP" sz="3600" kern="0" dirty="0" smtClean="0">
                <a:solidFill>
                  <a:schemeClr val="accent1"/>
                </a:solidFill>
                <a:latin typeface="+mn-lt"/>
                <a:ea typeface="+mn-ea"/>
              </a:rPr>
              <a:t>Development Group</a:t>
            </a:r>
            <a:endParaRPr lang="en-US" altLang="ja-JP" sz="3600" kern="0" dirty="0" smtClean="0">
              <a:solidFill>
                <a:srgbClr val="000000"/>
              </a:solidFill>
              <a:latin typeface="+mn-lt"/>
              <a:ea typeface="+mn-ea"/>
            </a:endParaRPr>
          </a:p>
        </p:txBody>
      </p:sp>
      <p:sp>
        <p:nvSpPr>
          <p:cNvPr id="8" name="タイトル 2"/>
          <p:cNvSpPr txBox="1">
            <a:spLocks/>
          </p:cNvSpPr>
          <p:nvPr/>
        </p:nvSpPr>
        <p:spPr>
          <a:xfrm>
            <a:off x="3660078" y="2089634"/>
            <a:ext cx="540032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b="0" kern="0" dirty="0" smtClean="0">
                <a:solidFill>
                  <a:schemeClr val="accent6"/>
                </a:solidFill>
                <a:latin typeface="+mn-lt"/>
                <a:ea typeface="+mn-ea"/>
                <a:hlinkClick r:id="rId6"/>
              </a:rPr>
              <a:t>@hageyahhoo</a:t>
            </a:r>
            <a:endParaRPr lang="en-US" altLang="ja-JP" sz="3600" b="0" kern="0" dirty="0" smtClean="0">
              <a:solidFill>
                <a:srgbClr val="000000"/>
              </a:solidFill>
              <a:latin typeface="+mn-lt"/>
              <a:ea typeface="+mn-ea"/>
            </a:endParaRPr>
          </a:p>
        </p:txBody>
      </p:sp>
      <p:sp>
        <p:nvSpPr>
          <p:cNvPr id="9" name="タイトル 2"/>
          <p:cNvSpPr txBox="1">
            <a:spLocks/>
          </p:cNvSpPr>
          <p:nvPr/>
        </p:nvSpPr>
        <p:spPr>
          <a:xfrm>
            <a:off x="6540398" y="1016733"/>
            <a:ext cx="252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latin typeface="+mn-lt"/>
                <a:ea typeface="+mn-ea"/>
              </a:rPr>
              <a:t>(The Hiro)</a:t>
            </a:r>
          </a:p>
        </p:txBody>
      </p:sp>
    </p:spTree>
    <p:extLst>
      <p:ext uri="{BB962C8B-B14F-4D97-AF65-F5344CB8AC3E}">
        <p14:creationId xmlns:p14="http://schemas.microsoft.com/office/powerpoint/2010/main" val="522943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Result</a:t>
            </a:r>
            <a:endParaRPr kumimoji="1" lang="ja-JP" altLang="en-US" dirty="0">
              <a:latin typeface="+mn-lt"/>
              <a:ea typeface="+mj-ea"/>
            </a:endParaRPr>
          </a:p>
        </p:txBody>
      </p:sp>
      <p:sp>
        <p:nvSpPr>
          <p:cNvPr id="10" name="タイトル 2"/>
          <p:cNvSpPr txBox="1">
            <a:spLocks/>
          </p:cNvSpPr>
          <p:nvPr/>
        </p:nvSpPr>
        <p:spPr>
          <a:xfrm>
            <a:off x="252000" y="94545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About </a:t>
            </a:r>
            <a:r>
              <a:rPr kumimoji="0" lang="en-US" altLang="ja-JP" sz="2400" kern="0" dirty="0" smtClean="0">
                <a:solidFill>
                  <a:schemeClr val="accent1"/>
                </a:solidFill>
                <a:latin typeface="+mn-lt"/>
                <a:ea typeface="+mn-ea"/>
                <a:cs typeface="ＭＳ 明朝"/>
              </a:rPr>
              <a:t>60</a:t>
            </a:r>
            <a:r>
              <a:rPr kumimoji="0" lang="en-US" altLang="ja-JP" sz="2400" b="0" kern="0" dirty="0" smtClean="0">
                <a:solidFill>
                  <a:srgbClr val="000000"/>
                </a:solidFill>
                <a:latin typeface="+mn-lt"/>
                <a:ea typeface="+mn-ea"/>
                <a:cs typeface="ＭＳ 明朝"/>
              </a:rPr>
              <a:t> persons attended.</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Attendance Ratio = </a:t>
            </a:r>
            <a:r>
              <a:rPr kumimoji="0" lang="en-US" altLang="ja-JP" sz="2400" kern="0" dirty="0" smtClean="0">
                <a:solidFill>
                  <a:schemeClr val="accent1"/>
                </a:solidFill>
                <a:latin typeface="+mn-lt"/>
                <a:ea typeface="+mn-ea"/>
                <a:cs typeface="ＭＳ 明朝"/>
              </a:rPr>
              <a:t>57%</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Average : about </a:t>
            </a:r>
            <a:r>
              <a:rPr kumimoji="0" lang="en-US" altLang="ja-JP" sz="2400" kern="0" dirty="0" smtClean="0">
                <a:solidFill>
                  <a:srgbClr val="0066FF"/>
                </a:solidFill>
                <a:latin typeface="+mn-lt"/>
                <a:ea typeface="+mn-ea"/>
                <a:cs typeface="ＭＳ 明朝"/>
              </a:rPr>
              <a:t>50%</a:t>
            </a:r>
            <a:r>
              <a:rPr kumimoji="0" lang="en-US" altLang="ja-JP" sz="2400" b="0" kern="0" dirty="0" smtClean="0">
                <a:solidFill>
                  <a:schemeClr val="tx1"/>
                </a:solidFill>
                <a:latin typeface="+mn-lt"/>
                <a:ea typeface="+mn-ea"/>
                <a:cs typeface="ＭＳ 明朝"/>
              </a:rPr>
              <a:t> (-&gt; </a:t>
            </a:r>
            <a:r>
              <a:rPr kumimoji="0" lang="en-US" altLang="ja-JP" sz="2400" kern="0" dirty="0" smtClean="0">
                <a:solidFill>
                  <a:srgbClr val="BF0000"/>
                </a:solidFill>
                <a:latin typeface="+mn-lt"/>
                <a:ea typeface="+mn-ea"/>
                <a:cs typeface="ＭＳ 明朝"/>
              </a:rPr>
              <a:t>GOOD!</a:t>
            </a:r>
            <a:r>
              <a:rPr kumimoji="0" lang="en-US" altLang="ja-JP" sz="2400" b="0" kern="0" dirty="0" smtClean="0">
                <a:solidFill>
                  <a:schemeClr val="tx1"/>
                </a:solidFill>
                <a:latin typeface="+mn-lt"/>
                <a:ea typeface="+mn-ea"/>
                <a:cs typeface="ＭＳ 明朝"/>
              </a:rPr>
              <a:t>)</a:t>
            </a:r>
          </a:p>
        </p:txBody>
      </p:sp>
      <p:sp>
        <p:nvSpPr>
          <p:cNvPr id="12" name="タイトル 2"/>
          <p:cNvSpPr txBox="1">
            <a:spLocks/>
          </p:cNvSpPr>
          <p:nvPr/>
        </p:nvSpPr>
        <p:spPr>
          <a:xfrm>
            <a:off x="252000" y="465313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2400" b="0" kern="0" dirty="0" smtClean="0">
                <a:solidFill>
                  <a:srgbClr val="000000"/>
                </a:solidFill>
                <a:latin typeface="+mn-lt"/>
                <a:cs typeface="ＭＳ 明朝"/>
              </a:rPr>
              <a:t>My shepherds often reacted positively during my presentation.</a:t>
            </a:r>
          </a:p>
          <a:p>
            <a:pPr marL="342900" indent="-342900" algn="l">
              <a:buFont typeface="Arial"/>
              <a:buChar char="•"/>
            </a:pPr>
            <a:r>
              <a:rPr kumimoji="0" lang="en-US" altLang="ja-JP" sz="2400" b="0" kern="0" dirty="0" smtClean="0">
                <a:solidFill>
                  <a:srgbClr val="000000"/>
                </a:solidFill>
                <a:latin typeface="+mn-lt"/>
                <a:cs typeface="ＭＳ 明朝"/>
              </a:rPr>
              <a:t>He is a real </a:t>
            </a:r>
            <a:r>
              <a:rPr kumimoji="0" lang="en-US" altLang="ja-JP" sz="2400" kern="0" dirty="0" smtClean="0">
                <a:solidFill>
                  <a:srgbClr val="BF0000"/>
                </a:solidFill>
                <a:latin typeface="+mn-lt"/>
                <a:cs typeface="ＭＳ 明朝"/>
              </a:rPr>
              <a:t>SAMURAI</a:t>
            </a:r>
            <a:r>
              <a:rPr kumimoji="0" lang="en-US" altLang="ja-JP" sz="2400" b="0" kern="0" dirty="0" smtClean="0">
                <a:solidFill>
                  <a:srgbClr val="000000"/>
                </a:solidFill>
                <a:latin typeface="+mn-lt"/>
                <a:cs typeface="ＭＳ 明朝"/>
              </a:rPr>
              <a:t>! (-&gt; </a:t>
            </a:r>
            <a:r>
              <a:rPr kumimoji="0" lang="en-US" altLang="ja-JP" sz="2400" kern="0" dirty="0" smtClean="0">
                <a:solidFill>
                  <a:srgbClr val="008000"/>
                </a:solidFill>
                <a:latin typeface="+mn-lt"/>
                <a:cs typeface="ＭＳ 明朝"/>
              </a:rPr>
              <a:t>Maybe good </a:t>
            </a:r>
            <a:r>
              <a:rPr kumimoji="0" lang="en-US" altLang="ja-JP" sz="2400" kern="0" dirty="0" smtClean="0">
                <a:solidFill>
                  <a:srgbClr val="008000"/>
                </a:solidFill>
                <a:latin typeface="+mn-lt"/>
                <a:cs typeface="ＭＳ 明朝"/>
                <a:sym typeface="Wingdings"/>
              </a:rPr>
              <a:t></a:t>
            </a:r>
            <a:r>
              <a:rPr kumimoji="0" lang="en-US" altLang="ja-JP" sz="2400" b="0" kern="0" dirty="0" smtClean="0">
                <a:solidFill>
                  <a:srgbClr val="000000"/>
                </a:solidFill>
                <a:latin typeface="+mn-lt"/>
                <a:cs typeface="ＭＳ 明朝"/>
              </a:rPr>
              <a:t>)</a:t>
            </a:r>
          </a:p>
        </p:txBody>
      </p:sp>
      <p:sp>
        <p:nvSpPr>
          <p:cNvPr id="6" name="タイトル 2"/>
          <p:cNvSpPr txBox="1">
            <a:spLocks/>
          </p:cNvSpPr>
          <p:nvPr/>
        </p:nvSpPr>
        <p:spPr>
          <a:xfrm>
            <a:off x="252000" y="279929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Only </a:t>
            </a:r>
            <a:r>
              <a:rPr kumimoji="0" lang="en-US" altLang="ja-JP" sz="2400" kern="0" dirty="0" smtClean="0">
                <a:solidFill>
                  <a:srgbClr val="BF0000"/>
                </a:solidFill>
                <a:latin typeface="+mn-lt"/>
                <a:ea typeface="+mn-ea"/>
                <a:cs typeface="ＭＳ 明朝"/>
              </a:rPr>
              <a:t>3</a:t>
            </a:r>
            <a:r>
              <a:rPr kumimoji="0" lang="en-US" altLang="ja-JP" sz="2400" b="0" kern="0" dirty="0" smtClean="0">
                <a:solidFill>
                  <a:schemeClr val="tx1"/>
                </a:solidFill>
                <a:latin typeface="+mn-lt"/>
                <a:ea typeface="+mn-ea"/>
                <a:cs typeface="ＭＳ 明朝"/>
              </a:rPr>
              <a:t> persons left during my presentation.</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Remaining Ratio = </a:t>
            </a:r>
            <a:r>
              <a:rPr kumimoji="0" lang="en-US" altLang="ja-JP" sz="2400" kern="0" dirty="0" smtClean="0">
                <a:solidFill>
                  <a:srgbClr val="BF0000"/>
                </a:solidFill>
                <a:latin typeface="+mn-lt"/>
                <a:ea typeface="+mn-ea"/>
                <a:cs typeface="ＭＳ 明朝"/>
              </a:rPr>
              <a:t>95%</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Average : about </a:t>
            </a:r>
            <a:r>
              <a:rPr kumimoji="0" lang="en-US" altLang="ja-JP" sz="2400" kern="0" dirty="0" smtClean="0">
                <a:solidFill>
                  <a:srgbClr val="0066FF"/>
                </a:solidFill>
                <a:latin typeface="+mn-lt"/>
                <a:ea typeface="+mn-ea"/>
                <a:cs typeface="ＭＳ 明朝"/>
              </a:rPr>
              <a:t>80%</a:t>
            </a:r>
            <a:r>
              <a:rPr kumimoji="0" lang="en-US" altLang="ja-JP" sz="2400" b="0" kern="0" dirty="0" smtClean="0">
                <a:solidFill>
                  <a:schemeClr val="tx1"/>
                </a:solidFill>
                <a:latin typeface="+mn-lt"/>
                <a:ea typeface="+mn-ea"/>
                <a:cs typeface="ＭＳ 明朝"/>
              </a:rPr>
              <a:t> (-&gt; </a:t>
            </a:r>
            <a:r>
              <a:rPr kumimoji="0" lang="en-US" altLang="ja-JP" sz="2400" kern="0" dirty="0" smtClean="0">
                <a:solidFill>
                  <a:srgbClr val="BF0000"/>
                </a:solidFill>
                <a:latin typeface="+mn-lt"/>
                <a:ea typeface="+mn-ea"/>
                <a:cs typeface="ＭＳ 明朝"/>
              </a:rPr>
              <a:t>GOOD!</a:t>
            </a:r>
            <a:r>
              <a:rPr kumimoji="0" lang="en-US" altLang="ja-JP" sz="2400" b="0" kern="0" dirty="0" smtClean="0">
                <a:solidFill>
                  <a:schemeClr val="tx1"/>
                </a:solidFill>
                <a:latin typeface="+mn-lt"/>
                <a:ea typeface="+mn-ea"/>
                <a:cs typeface="ＭＳ 明朝"/>
              </a:rPr>
              <a:t>)</a:t>
            </a:r>
          </a:p>
        </p:txBody>
      </p:sp>
    </p:spTree>
    <p:extLst>
      <p:ext uri="{BB962C8B-B14F-4D97-AF65-F5344CB8AC3E}">
        <p14:creationId xmlns:p14="http://schemas.microsoft.com/office/powerpoint/2010/main" val="3132265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solidFill>
              <a:srgbClr val="FFFFFF"/>
            </a:solidFill>
          </a:ln>
        </p:spPr>
        <p:txBody>
          <a:bodyPr>
            <a:normAutofit fontScale="90000"/>
          </a:bodyPr>
          <a:lstStyle/>
          <a:p>
            <a:r>
              <a:rPr lang="en-US" altLang="ja-JP" kern="0" dirty="0">
                <a:solidFill>
                  <a:schemeClr val="accent1"/>
                </a:solidFill>
                <a:latin typeface="+mn-lt"/>
                <a:ea typeface="+mj-ea"/>
              </a:rPr>
              <a:t>Rebecca Wirfs-Brock: </a:t>
            </a:r>
            <a:r>
              <a:rPr lang="en-US" altLang="ja-JP" kern="0" dirty="0" smtClean="0">
                <a:solidFill>
                  <a:schemeClr val="accent1"/>
                </a:solidFill>
                <a:latin typeface="+mn-lt"/>
                <a:ea typeface="+mj-ea"/>
              </a:rPr>
              <a:t>Track chair</a:t>
            </a:r>
            <a:endParaRPr kumimoji="1" lang="ja-JP" altLang="en-US" dirty="0">
              <a:latin typeface="+mn-lt"/>
              <a:ea typeface="+mj-ea"/>
            </a:endParaRPr>
          </a:p>
        </p:txBody>
      </p:sp>
      <p:pic>
        <p:nvPicPr>
          <p:cNvPr id="2" name="図 1" descr="RebeccaAndHi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14" y="850900"/>
            <a:ext cx="8935772" cy="5026372"/>
          </a:xfrm>
          <a:prstGeom prst="rect">
            <a:avLst/>
          </a:prstGeom>
        </p:spPr>
      </p:pic>
    </p:spTree>
    <p:extLst>
      <p:ext uri="{BB962C8B-B14F-4D97-AF65-F5344CB8AC3E}">
        <p14:creationId xmlns:p14="http://schemas.microsoft.com/office/powerpoint/2010/main" val="40788041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Jutta Eckstein: My shepherd</a:t>
            </a:r>
            <a:endParaRPr kumimoji="1" lang="ja-JP" altLang="en-US" dirty="0">
              <a:latin typeface="+mn-lt"/>
              <a:ea typeface="+mj-ea"/>
            </a:endParaRPr>
          </a:p>
        </p:txBody>
      </p:sp>
      <p:pic>
        <p:nvPicPr>
          <p:cNvPr id="6" name="図 5" descr="JuttaAndHi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9" y="849600"/>
            <a:ext cx="8938083" cy="5027672"/>
          </a:xfrm>
          <a:prstGeom prst="rect">
            <a:avLst/>
          </a:prstGeom>
        </p:spPr>
      </p:pic>
    </p:spTree>
    <p:extLst>
      <p:ext uri="{BB962C8B-B14F-4D97-AF65-F5344CB8AC3E}">
        <p14:creationId xmlns:p14="http://schemas.microsoft.com/office/powerpoint/2010/main" val="31426103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Impression</a:t>
            </a:r>
            <a:endParaRPr kumimoji="1" lang="ja-JP" altLang="en-US" dirty="0">
              <a:latin typeface="+mn-lt"/>
              <a:ea typeface="+mj-ea"/>
            </a:endParaRPr>
          </a:p>
        </p:txBody>
      </p:sp>
      <p:sp>
        <p:nvSpPr>
          <p:cNvPr id="10" name="タイトル 2"/>
          <p:cNvSpPr txBox="1">
            <a:spLocks/>
          </p:cNvSpPr>
          <p:nvPr/>
        </p:nvSpPr>
        <p:spPr>
          <a:xfrm>
            <a:off x="252000" y="94545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chemeClr val="accent1"/>
                </a:solidFill>
                <a:latin typeface="+mn-lt"/>
                <a:ea typeface="+mn-ea"/>
                <a:cs typeface="ＭＳ 明朝"/>
              </a:rPr>
              <a:t>Englishnization</a:t>
            </a:r>
            <a:r>
              <a:rPr kumimoji="0" lang="en-US" altLang="ja-JP" sz="2400" b="0" kern="0" dirty="0" smtClean="0">
                <a:solidFill>
                  <a:schemeClr val="tx1"/>
                </a:solidFill>
                <a:latin typeface="+mn-lt"/>
                <a:ea typeface="+mn-ea"/>
                <a:cs typeface="ＭＳ 明朝"/>
              </a:rPr>
              <a:t> is useful.</a:t>
            </a:r>
            <a:endParaRPr kumimoji="0" lang="en-US" altLang="ja-JP" sz="2400" b="0" kern="0" dirty="0" smtClean="0">
              <a:solidFill>
                <a:srgbClr val="000000"/>
              </a:solidFill>
              <a:latin typeface="+mn-lt"/>
              <a:ea typeface="+mn-ea"/>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I had no trouble</a:t>
            </a:r>
          </a:p>
          <a:p>
            <a:pPr marL="800100" lvl="1" indent="-342900">
              <a:buFont typeface="Arial"/>
              <a:buChar char="•"/>
            </a:pPr>
            <a:r>
              <a:rPr kumimoji="0" lang="en-US" altLang="ja-JP" sz="2400" b="0" kern="0" dirty="0" smtClean="0">
                <a:solidFill>
                  <a:schemeClr val="tx1"/>
                </a:solidFill>
                <a:latin typeface="+mn-lt"/>
                <a:ea typeface="+mn-ea"/>
                <a:cs typeface="ＭＳ 明朝"/>
              </a:rPr>
              <a:t>making a presentation with English.</a:t>
            </a:r>
          </a:p>
          <a:p>
            <a:pPr marL="800100" lvl="1" indent="-342900">
              <a:buFont typeface="Arial"/>
              <a:buChar char="•"/>
            </a:pPr>
            <a:r>
              <a:rPr kumimoji="0" lang="en-US" altLang="ja-JP" sz="2400" b="0" kern="0" dirty="0">
                <a:solidFill>
                  <a:schemeClr val="tx1"/>
                </a:solidFill>
                <a:latin typeface="+mn-lt"/>
                <a:ea typeface="+mn-ea"/>
                <a:cs typeface="ＭＳ 明朝"/>
              </a:rPr>
              <a:t>s</a:t>
            </a:r>
            <a:r>
              <a:rPr kumimoji="0" lang="en-US" altLang="ja-JP" sz="2400" b="0" kern="0" dirty="0" smtClean="0">
                <a:solidFill>
                  <a:schemeClr val="tx1"/>
                </a:solidFill>
                <a:latin typeface="+mn-lt"/>
                <a:ea typeface="+mn-ea"/>
                <a:cs typeface="ＭＳ 明朝"/>
              </a:rPr>
              <a:t>peaking in front of many English native speakers.</a:t>
            </a:r>
          </a:p>
        </p:txBody>
      </p:sp>
      <p:sp>
        <p:nvSpPr>
          <p:cNvPr id="12" name="タイトル 2"/>
          <p:cNvSpPr txBox="1">
            <a:spLocks/>
          </p:cNvSpPr>
          <p:nvPr/>
        </p:nvSpPr>
        <p:spPr>
          <a:xfrm>
            <a:off x="252000" y="465313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2400" kern="0" dirty="0" smtClean="0">
                <a:solidFill>
                  <a:srgbClr val="BF0000"/>
                </a:solidFill>
                <a:latin typeface="+mn-lt"/>
                <a:cs typeface="ＭＳ 明朝"/>
              </a:rPr>
              <a:t>Writing a paper</a:t>
            </a:r>
            <a:r>
              <a:rPr kumimoji="0" lang="en-US" altLang="ja-JP" sz="2400" b="0" kern="0" dirty="0" smtClean="0">
                <a:solidFill>
                  <a:srgbClr val="000000"/>
                </a:solidFill>
                <a:latin typeface="+mn-lt"/>
                <a:cs typeface="ＭＳ 明朝"/>
              </a:rPr>
              <a:t> was very useful for</a:t>
            </a:r>
          </a:p>
          <a:p>
            <a:pPr marL="342900" indent="-342900" algn="l">
              <a:buFont typeface="Arial"/>
              <a:buChar char="•"/>
            </a:pPr>
            <a:r>
              <a:rPr kumimoji="0" lang="en-US" altLang="ja-JP" sz="2400" b="0" kern="0" dirty="0">
                <a:solidFill>
                  <a:srgbClr val="000000"/>
                </a:solidFill>
                <a:latin typeface="+mn-lt"/>
                <a:cs typeface="ＭＳ 明朝"/>
              </a:rPr>
              <a:t>c</a:t>
            </a:r>
            <a:r>
              <a:rPr kumimoji="0" lang="en-US" altLang="ja-JP" sz="2400" b="0" kern="0" dirty="0" smtClean="0">
                <a:solidFill>
                  <a:srgbClr val="000000"/>
                </a:solidFill>
                <a:latin typeface="+mn-lt"/>
                <a:cs typeface="ＭＳ 明朝"/>
              </a:rPr>
              <a:t>larifying ideas got through your work.</a:t>
            </a:r>
          </a:p>
          <a:p>
            <a:pPr marL="342900" indent="-342900" algn="l">
              <a:buFont typeface="Arial"/>
              <a:buChar char="•"/>
            </a:pPr>
            <a:r>
              <a:rPr kumimoji="0" lang="en-US" altLang="ja-JP" sz="2400" b="0" kern="0" dirty="0">
                <a:solidFill>
                  <a:srgbClr val="000000"/>
                </a:solidFill>
                <a:latin typeface="+mn-lt"/>
                <a:cs typeface="ＭＳ 明朝"/>
              </a:rPr>
              <a:t>a</a:t>
            </a:r>
            <a:r>
              <a:rPr kumimoji="0" lang="en-US" altLang="ja-JP" sz="2400" b="0" kern="0" dirty="0" smtClean="0">
                <a:solidFill>
                  <a:srgbClr val="000000"/>
                </a:solidFill>
                <a:latin typeface="+mn-lt"/>
                <a:cs typeface="ＭＳ 明朝"/>
              </a:rPr>
              <a:t>cquiring how to think, evaluate, and explain objectively.</a:t>
            </a:r>
          </a:p>
          <a:p>
            <a:pPr marL="342900" indent="-342900" algn="l">
              <a:buFont typeface="Arial"/>
              <a:buChar char="•"/>
            </a:pPr>
            <a:r>
              <a:rPr kumimoji="0" lang="en-US" altLang="ja-JP" sz="2400" b="0" kern="0" dirty="0" smtClean="0">
                <a:solidFill>
                  <a:srgbClr val="000000"/>
                </a:solidFill>
                <a:latin typeface="+mn-lt"/>
                <a:cs typeface="ＭＳ 明朝"/>
              </a:rPr>
              <a:t>publishing ideas throughout the world easily and fast.</a:t>
            </a:r>
          </a:p>
        </p:txBody>
      </p:sp>
      <p:sp>
        <p:nvSpPr>
          <p:cNvPr id="6" name="タイトル 2"/>
          <p:cNvSpPr txBox="1">
            <a:spLocks/>
          </p:cNvSpPr>
          <p:nvPr/>
        </p:nvSpPr>
        <p:spPr>
          <a:xfrm>
            <a:off x="252000" y="279929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rgbClr val="BF0000"/>
                </a:solidFill>
                <a:latin typeface="+mn-lt"/>
                <a:ea typeface="+mn-ea"/>
                <a:cs typeface="ＭＳ 明朝"/>
              </a:rPr>
              <a:t>Practicing a presentation</a:t>
            </a:r>
            <a:r>
              <a:rPr kumimoji="0" lang="en-US" altLang="ja-JP" sz="2400" b="0" kern="0" dirty="0" smtClean="0">
                <a:solidFill>
                  <a:schemeClr val="tx1"/>
                </a:solidFill>
                <a:latin typeface="+mn-lt"/>
                <a:ea typeface="+mn-ea"/>
                <a:cs typeface="ＭＳ 明朝"/>
              </a:rPr>
              <a:t> was very useful.</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Feedback is very important before the real presentation.</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Rakuten members gave me a lot of insightful feedbacks before the conference.</a:t>
            </a:r>
          </a:p>
        </p:txBody>
      </p:sp>
    </p:spTree>
    <p:extLst>
      <p:ext uri="{BB962C8B-B14F-4D97-AF65-F5344CB8AC3E}">
        <p14:creationId xmlns:p14="http://schemas.microsoft.com/office/powerpoint/2010/main" val="4280405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Next Action</a:t>
            </a:r>
            <a:endParaRPr kumimoji="1" lang="ja-JP" altLang="en-US" dirty="0">
              <a:latin typeface="+mn-lt"/>
              <a:ea typeface="+mj-ea"/>
            </a:endParaRPr>
          </a:p>
        </p:txBody>
      </p:sp>
      <p:sp>
        <p:nvSpPr>
          <p:cNvPr id="10" name="タイトル 2"/>
          <p:cNvSpPr txBox="1">
            <a:spLocks/>
          </p:cNvSpPr>
          <p:nvPr/>
        </p:nvSpPr>
        <p:spPr>
          <a:xfrm>
            <a:off x="252000" y="94545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rgbClr val="BF0000"/>
                </a:solidFill>
                <a:latin typeface="+mn-lt"/>
                <a:ea typeface="+mn-ea"/>
                <a:cs typeface="ＭＳ 明朝"/>
              </a:rPr>
              <a:t>Attend as a speaker again!</a:t>
            </a:r>
            <a:endParaRPr kumimoji="0" lang="en-US" altLang="ja-JP" sz="2400" b="0" kern="0" dirty="0" smtClean="0">
              <a:solidFill>
                <a:schemeClr val="tx1"/>
              </a:solidFill>
              <a:latin typeface="+mn-lt"/>
              <a:ea typeface="+mn-ea"/>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I have some themes</a:t>
            </a:r>
          </a:p>
          <a:p>
            <a:pPr marL="800100" lvl="1" indent="-342900">
              <a:buFont typeface="Arial"/>
              <a:buChar char="•"/>
            </a:pPr>
            <a:r>
              <a:rPr kumimoji="0" lang="en-US" altLang="ja-JP" sz="2400" b="0" kern="0" dirty="0" smtClean="0">
                <a:solidFill>
                  <a:schemeClr val="tx1"/>
                </a:solidFill>
                <a:latin typeface="+mn-lt"/>
                <a:ea typeface="+mn-ea"/>
                <a:cs typeface="ＭＳ 明朝"/>
              </a:rPr>
              <a:t>Advanced testing</a:t>
            </a:r>
          </a:p>
          <a:p>
            <a:pPr marL="800100" lvl="1" indent="-342900">
              <a:buFont typeface="Arial"/>
              <a:buChar char="•"/>
            </a:pPr>
            <a:r>
              <a:rPr kumimoji="0" lang="en-US" altLang="ja-JP" sz="2400" b="0" kern="0" dirty="0" smtClean="0">
                <a:solidFill>
                  <a:schemeClr val="tx1"/>
                </a:solidFill>
                <a:latin typeface="+mn-lt"/>
                <a:ea typeface="+mn-ea"/>
                <a:cs typeface="ＭＳ 明朝"/>
              </a:rPr>
              <a:t>Improve by metrics</a:t>
            </a:r>
          </a:p>
        </p:txBody>
      </p:sp>
      <p:sp>
        <p:nvSpPr>
          <p:cNvPr id="6" name="タイトル 2"/>
          <p:cNvSpPr txBox="1">
            <a:spLocks/>
          </p:cNvSpPr>
          <p:nvPr/>
        </p:nvSpPr>
        <p:spPr>
          <a:xfrm>
            <a:off x="252000" y="279929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a:solidFill>
                  <a:srgbClr val="BF0000"/>
                </a:solidFill>
                <a:cs typeface="ＭＳ 明朝"/>
              </a:rPr>
              <a:t>Nurture younger </a:t>
            </a:r>
            <a:r>
              <a:rPr kumimoji="0" lang="en-US" altLang="ja-JP" sz="2400" kern="0" dirty="0" smtClean="0">
                <a:solidFill>
                  <a:srgbClr val="BF0000"/>
                </a:solidFill>
                <a:cs typeface="ＭＳ 明朝"/>
              </a:rPr>
              <a:t>members and colleagues</a:t>
            </a:r>
          </a:p>
          <a:p>
            <a:pPr algn="l">
              <a:spcBef>
                <a:spcPts val="0"/>
              </a:spcBef>
            </a:pPr>
            <a:r>
              <a:rPr kumimoji="0" lang="en-US" altLang="ja-JP" sz="2400" b="0" kern="0" dirty="0" smtClean="0">
                <a:solidFill>
                  <a:schemeClr val="tx1"/>
                </a:solidFill>
                <a:cs typeface="ＭＳ 明朝"/>
              </a:rPr>
              <a:t>for consistent growth of our company.</a:t>
            </a:r>
            <a:endParaRPr kumimoji="0" lang="en-US" altLang="ja-JP" sz="2400" b="0" kern="0" dirty="0">
              <a:solidFill>
                <a:schemeClr val="tx1"/>
              </a:solidFill>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Write and submit papers</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Attend the next conference as a speaker</a:t>
            </a:r>
          </a:p>
        </p:txBody>
      </p:sp>
    </p:spTree>
    <p:extLst>
      <p:ext uri="{BB962C8B-B14F-4D97-AF65-F5344CB8AC3E}">
        <p14:creationId xmlns:p14="http://schemas.microsoft.com/office/powerpoint/2010/main" val="4280405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noFill/>
          </a:ln>
        </p:spPr>
        <p:txBody>
          <a:bodyPr>
            <a:normAutofit fontScale="90000"/>
          </a:bodyPr>
          <a:lstStyle/>
          <a:p>
            <a:r>
              <a:rPr lang="en-US" altLang="ja-JP" kern="0" dirty="0" smtClean="0">
                <a:solidFill>
                  <a:schemeClr val="accent1"/>
                </a:solidFill>
                <a:latin typeface="+mn-lt"/>
                <a:ea typeface="+mj-ea"/>
              </a:rPr>
              <a:t>About 3 years ago</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7802135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This year</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009373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8"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The latest trend of Agile</a:t>
            </a:r>
            <a:endParaRPr kumimoji="1" lang="ja-JP" altLang="en-US" dirty="0">
              <a:latin typeface="+mn-lt"/>
              <a:ea typeface="+mj-ea"/>
            </a:endParaRPr>
          </a:p>
        </p:txBody>
      </p:sp>
      <p:sp>
        <p:nvSpPr>
          <p:cNvPr id="10" name="タイトル 2"/>
          <p:cNvSpPr txBox="1">
            <a:spLocks/>
          </p:cNvSpPr>
          <p:nvPr/>
        </p:nvSpPr>
        <p:spPr>
          <a:xfrm>
            <a:off x="252000" y="945456"/>
            <a:ext cx="8640000" cy="18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Agile, Scrum, and Lean are </a:t>
            </a:r>
            <a:r>
              <a:rPr kumimoji="0" lang="en-US" altLang="ja-JP" sz="2400" kern="0" dirty="0" smtClean="0">
                <a:solidFill>
                  <a:srgbClr val="BF0000"/>
                </a:solidFill>
                <a:latin typeface="+mn-lt"/>
                <a:ea typeface="+mn-ea"/>
                <a:cs typeface="ＭＳ 明朝"/>
              </a:rPr>
              <a:t>ordinary</a:t>
            </a:r>
            <a:r>
              <a:rPr kumimoji="0" lang="en-US" altLang="ja-JP" sz="2400" b="0" kern="0" dirty="0" smtClean="0">
                <a:solidFill>
                  <a:srgbClr val="000000"/>
                </a:solidFill>
                <a:latin typeface="+mn-lt"/>
                <a:ea typeface="+mn-ea"/>
                <a:cs typeface="ＭＳ 明朝"/>
              </a:rPr>
              <a:t>.</a:t>
            </a:r>
          </a:p>
          <a:p>
            <a:pPr marL="342900" indent="-342900" algn="l">
              <a:spcBef>
                <a:spcPts val="0"/>
              </a:spcBef>
              <a:buFont typeface="Arial"/>
              <a:buChar char="•"/>
            </a:pPr>
            <a:r>
              <a:rPr kumimoji="0" lang="en-US" altLang="ja-JP" sz="2400" b="0" kern="0" dirty="0" smtClean="0">
                <a:solidFill>
                  <a:srgbClr val="000000"/>
                </a:solidFill>
                <a:latin typeface="+mn-lt"/>
                <a:ea typeface="+mn-ea"/>
                <a:cs typeface="ＭＳ 明朝"/>
              </a:rPr>
              <a:t>Most of practitioners are thinking about the better ways to utilize them more.</a:t>
            </a:r>
          </a:p>
        </p:txBody>
      </p:sp>
      <p:sp>
        <p:nvSpPr>
          <p:cNvPr id="6" name="タイトル 2"/>
          <p:cNvSpPr txBox="1">
            <a:spLocks/>
          </p:cNvSpPr>
          <p:nvPr/>
        </p:nvSpPr>
        <p:spPr>
          <a:xfrm>
            <a:off x="252000" y="3429000"/>
            <a:ext cx="8640000" cy="18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I found </a:t>
            </a:r>
            <a:r>
              <a:rPr kumimoji="0" lang="en-US" altLang="ja-JP" sz="2400" kern="0" dirty="0" smtClean="0">
                <a:solidFill>
                  <a:srgbClr val="BF0000"/>
                </a:solidFill>
                <a:latin typeface="+mn-lt"/>
                <a:ea typeface="+mn-ea"/>
                <a:cs typeface="ＭＳ 明朝"/>
              </a:rPr>
              <a:t>3 big trends</a:t>
            </a:r>
            <a:r>
              <a:rPr kumimoji="0" lang="en-US" altLang="ja-JP" sz="2400" b="0" kern="0" dirty="0" smtClean="0">
                <a:solidFill>
                  <a:schemeClr val="tx1"/>
                </a:solidFill>
                <a:latin typeface="+mn-lt"/>
                <a:ea typeface="+mn-ea"/>
                <a:cs typeface="ＭＳ 明朝"/>
              </a:rPr>
              <a:t>.</a:t>
            </a:r>
          </a:p>
          <a:p>
            <a:pPr marL="342900" indent="-342900" algn="l">
              <a:spcBef>
                <a:spcPts val="0"/>
              </a:spcBef>
              <a:buFont typeface="Arial"/>
              <a:buChar char="•"/>
            </a:pPr>
            <a:r>
              <a:rPr kumimoji="0" lang="en-US" altLang="ja-JP" sz="2400" b="0" kern="0" dirty="0" smtClean="0">
                <a:solidFill>
                  <a:schemeClr val="tx1"/>
                </a:solidFill>
                <a:cs typeface="ＭＳ 明朝"/>
              </a:rPr>
              <a:t>Organizational approach	-&gt; </a:t>
            </a:r>
            <a:r>
              <a:rPr kumimoji="0" lang="en-US" altLang="ja-JP" sz="2400" kern="0" dirty="0" smtClean="0">
                <a:solidFill>
                  <a:srgbClr val="008000"/>
                </a:solidFill>
                <a:cs typeface="ＭＳ 明朝"/>
              </a:rPr>
              <a:t>Enterprise Agile</a:t>
            </a:r>
            <a:endParaRPr kumimoji="0" lang="en-US" altLang="ja-JP" sz="2400" kern="0" dirty="0" smtClean="0">
              <a:solidFill>
                <a:srgbClr val="008000"/>
              </a:solidFill>
              <a:latin typeface="+mn-lt"/>
              <a:ea typeface="+mn-ea"/>
              <a:cs typeface="ＭＳ 明朝"/>
            </a:endParaRP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Technical approach		-&gt; </a:t>
            </a:r>
            <a:r>
              <a:rPr kumimoji="0" lang="en-US" altLang="ja-JP" sz="2400" kern="0" dirty="0" smtClean="0">
                <a:solidFill>
                  <a:srgbClr val="008000"/>
                </a:solidFill>
                <a:latin typeface="+mn-lt"/>
                <a:ea typeface="+mn-ea"/>
                <a:cs typeface="ＭＳ 明朝"/>
              </a:rPr>
              <a:t>Testing</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Combination of both		-&gt; </a:t>
            </a:r>
            <a:r>
              <a:rPr kumimoji="0" lang="en-US" altLang="ja-JP" sz="2400" kern="0" dirty="0" smtClean="0">
                <a:solidFill>
                  <a:srgbClr val="008000"/>
                </a:solidFill>
                <a:latin typeface="+mn-lt"/>
                <a:ea typeface="+mn-ea"/>
                <a:cs typeface="ＭＳ 明朝"/>
              </a:rPr>
              <a:t>Metrics</a:t>
            </a:r>
          </a:p>
        </p:txBody>
      </p:sp>
    </p:spTree>
    <p:extLst>
      <p:ext uri="{BB962C8B-B14F-4D97-AF65-F5344CB8AC3E}">
        <p14:creationId xmlns:p14="http://schemas.microsoft.com/office/powerpoint/2010/main" val="1464819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
        <p:nvSpPr>
          <p:cNvPr id="1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1. Enterprise Agile</a:t>
            </a:r>
            <a:endParaRPr kumimoji="1" lang="ja-JP" altLang="en-US" dirty="0">
              <a:latin typeface="+mn-lt"/>
              <a:ea typeface="+mj-ea"/>
            </a:endParaRPr>
          </a:p>
        </p:txBody>
      </p:sp>
    </p:spTree>
    <p:extLst>
      <p:ext uri="{BB962C8B-B14F-4D97-AF65-F5344CB8AC3E}">
        <p14:creationId xmlns:p14="http://schemas.microsoft.com/office/powerpoint/2010/main" val="37497637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What is Agile2014?</a:t>
            </a:r>
            <a:endParaRPr lang="en-US" altLang="ja-JP" sz="96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41929839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3672000" y="900000"/>
            <a:ext cx="1800000" cy="2110952"/>
            <a:chOff x="2915816" y="1628800"/>
            <a:chExt cx="1800000" cy="2110952"/>
          </a:xfrm>
        </p:grpSpPr>
        <p:sp>
          <p:nvSpPr>
            <p:cNvPr id="43" name="Oval 14"/>
            <p:cNvSpPr/>
            <p:nvPr/>
          </p:nvSpPr>
          <p:spPr bwMode="auto">
            <a:xfrm>
              <a:off x="3409379" y="1628800"/>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2" name="Isosceles Triangle 15"/>
            <p:cNvSpPr/>
            <p:nvPr/>
          </p:nvSpPr>
          <p:spPr bwMode="auto">
            <a:xfrm>
              <a:off x="3409379" y="1990560"/>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2915816" y="3131162"/>
              <a:ext cx="1800000" cy="608590"/>
            </a:xfrm>
            <a:prstGeom prst="rect">
              <a:avLst/>
            </a:prstGeom>
            <a:noFill/>
          </p:spPr>
          <p:txBody>
            <a:bodyPr wrap="square" rtlCol="0" anchor="ctr" anchorCtr="0">
              <a:noAutofit/>
            </a:bodyPr>
            <a:lstStyle/>
            <a:p>
              <a:pPr algn="ctr"/>
              <a:r>
                <a:rPr lang="en-US" altLang="ja-JP" sz="2400" dirty="0" smtClean="0"/>
                <a:t>Executives</a:t>
              </a:r>
              <a:endParaRPr kumimoji="1" lang="en-US" altLang="ja-JP" sz="2400" dirty="0" smtClean="0"/>
            </a:p>
          </p:txBody>
        </p:sp>
      </p:grpSp>
      <p:grpSp>
        <p:nvGrpSpPr>
          <p:cNvPr id="7" name="図形グループ 6"/>
          <p:cNvGrpSpPr/>
          <p:nvPr/>
        </p:nvGrpSpPr>
        <p:grpSpPr>
          <a:xfrm>
            <a:off x="2339752" y="2420888"/>
            <a:ext cx="1800000" cy="2110952"/>
            <a:chOff x="1547664" y="2132856"/>
            <a:chExt cx="1800000" cy="2110952"/>
          </a:xfrm>
        </p:grpSpPr>
        <p:sp>
          <p:nvSpPr>
            <p:cNvPr id="47" name="Oval 14"/>
            <p:cNvSpPr/>
            <p:nvPr/>
          </p:nvSpPr>
          <p:spPr bwMode="auto">
            <a:xfrm>
              <a:off x="2041227" y="2132856"/>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6" name="Isosceles Triangle 15"/>
            <p:cNvSpPr/>
            <p:nvPr/>
          </p:nvSpPr>
          <p:spPr bwMode="auto">
            <a:xfrm>
              <a:off x="2057039" y="2494615"/>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1547664" y="3635218"/>
              <a:ext cx="1800000" cy="608590"/>
            </a:xfrm>
            <a:prstGeom prst="rect">
              <a:avLst/>
            </a:prstGeom>
            <a:noFill/>
          </p:spPr>
          <p:txBody>
            <a:bodyPr wrap="square" rtlCol="0" anchor="ctr" anchorCtr="0">
              <a:noAutofit/>
            </a:bodyPr>
            <a:lstStyle/>
            <a:p>
              <a:pPr algn="ctr"/>
              <a:r>
                <a:rPr kumimoji="1" lang="en-US" altLang="ja-JP" sz="2400" dirty="0" smtClean="0"/>
                <a:t>Managers</a:t>
              </a:r>
            </a:p>
          </p:txBody>
        </p:sp>
      </p:grpSp>
      <p:grpSp>
        <p:nvGrpSpPr>
          <p:cNvPr id="5" name="グループ化 4"/>
          <p:cNvGrpSpPr/>
          <p:nvPr/>
        </p:nvGrpSpPr>
        <p:grpSpPr>
          <a:xfrm>
            <a:off x="5796136" y="2533480"/>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362626" y="449636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Ordinary Agile</a:t>
            </a:r>
            <a:endParaRPr kumimoji="1" lang="ja-JP" altLang="en-US" dirty="0">
              <a:latin typeface="+mn-lt"/>
              <a:ea typeface="+mj-ea"/>
            </a:endParaRPr>
          </a:p>
        </p:txBody>
      </p:sp>
      <p:sp>
        <p:nvSpPr>
          <p:cNvPr id="19" name="円/楕円 18"/>
          <p:cNvSpPr/>
          <p:nvPr/>
        </p:nvSpPr>
        <p:spPr bwMode="auto">
          <a:xfrm>
            <a:off x="2699792" y="4293096"/>
            <a:ext cx="3744416" cy="2259623"/>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sp>
        <p:nvSpPr>
          <p:cNvPr id="58" name="四角形吹き出し 57"/>
          <p:cNvSpPr/>
          <p:nvPr/>
        </p:nvSpPr>
        <p:spPr bwMode="auto">
          <a:xfrm>
            <a:off x="6156176" y="5589240"/>
            <a:ext cx="2160000" cy="1080000"/>
          </a:xfrm>
          <a:prstGeom prst="wedgeRectCallout">
            <a:avLst>
              <a:gd name="adj1" fmla="val -57268"/>
              <a:gd name="adj2" fmla="val -92460"/>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Bottom-up</a:t>
            </a:r>
          </a:p>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approach</a:t>
            </a:r>
            <a:endParaRPr kumimoji="0" lang="ja-JP" altLang="en-US" sz="2400" i="0" u="none" strike="noStrike" kern="0" cap="none" spc="0" normalizeH="0" baseline="0" noProof="0" dirty="0" smtClean="0">
              <a:ln>
                <a:noFill/>
              </a:ln>
              <a:solidFill>
                <a:sysClr val="windowText" lastClr="000000"/>
              </a:solidFill>
              <a:effectLst/>
              <a:uLnTx/>
              <a:uFillTx/>
            </a:endParaRPr>
          </a:p>
        </p:txBody>
      </p:sp>
      <p:grpSp>
        <p:nvGrpSpPr>
          <p:cNvPr id="45" name="グループ化 17"/>
          <p:cNvGrpSpPr/>
          <p:nvPr/>
        </p:nvGrpSpPr>
        <p:grpSpPr>
          <a:xfrm>
            <a:off x="971600" y="1628800"/>
            <a:ext cx="1521476" cy="2110952"/>
            <a:chOff x="1266668" y="1788691"/>
            <a:chExt cx="1521476" cy="2110952"/>
          </a:xfrm>
        </p:grpSpPr>
        <p:sp>
          <p:nvSpPr>
            <p:cNvPr id="59"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1" name="テキスト ボックス 60"/>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spTree>
    <p:extLst>
      <p:ext uri="{BB962C8B-B14F-4D97-AF65-F5344CB8AC3E}">
        <p14:creationId xmlns:p14="http://schemas.microsoft.com/office/powerpoint/2010/main" val="6563445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3672000" y="900000"/>
            <a:ext cx="1800000" cy="2110952"/>
            <a:chOff x="2915816" y="1628800"/>
            <a:chExt cx="1800000" cy="2110952"/>
          </a:xfrm>
        </p:grpSpPr>
        <p:sp>
          <p:nvSpPr>
            <p:cNvPr id="43" name="Oval 14"/>
            <p:cNvSpPr/>
            <p:nvPr/>
          </p:nvSpPr>
          <p:spPr bwMode="auto">
            <a:xfrm>
              <a:off x="3409379" y="1628800"/>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2" name="Isosceles Triangle 15"/>
            <p:cNvSpPr/>
            <p:nvPr/>
          </p:nvSpPr>
          <p:spPr bwMode="auto">
            <a:xfrm>
              <a:off x="3409379" y="1990560"/>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2915816" y="3131162"/>
              <a:ext cx="1800000" cy="608590"/>
            </a:xfrm>
            <a:prstGeom prst="rect">
              <a:avLst/>
            </a:prstGeom>
            <a:noFill/>
          </p:spPr>
          <p:txBody>
            <a:bodyPr wrap="square" rtlCol="0" anchor="ctr" anchorCtr="0">
              <a:noAutofit/>
            </a:bodyPr>
            <a:lstStyle/>
            <a:p>
              <a:pPr algn="ctr"/>
              <a:r>
                <a:rPr lang="en-US" altLang="ja-JP" sz="2400" dirty="0" smtClean="0"/>
                <a:t>Executives</a:t>
              </a:r>
              <a:endParaRPr kumimoji="1" lang="en-US" altLang="ja-JP" sz="2400" dirty="0" smtClean="0"/>
            </a:p>
          </p:txBody>
        </p:sp>
      </p:grpSp>
      <p:grpSp>
        <p:nvGrpSpPr>
          <p:cNvPr id="7" name="図形グループ 6"/>
          <p:cNvGrpSpPr/>
          <p:nvPr/>
        </p:nvGrpSpPr>
        <p:grpSpPr>
          <a:xfrm>
            <a:off x="2339752" y="2420888"/>
            <a:ext cx="1800000" cy="2110952"/>
            <a:chOff x="1547664" y="2132856"/>
            <a:chExt cx="1800000" cy="2110952"/>
          </a:xfrm>
        </p:grpSpPr>
        <p:sp>
          <p:nvSpPr>
            <p:cNvPr id="47" name="Oval 14"/>
            <p:cNvSpPr/>
            <p:nvPr/>
          </p:nvSpPr>
          <p:spPr bwMode="auto">
            <a:xfrm>
              <a:off x="2041227" y="2132856"/>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6" name="Isosceles Triangle 15"/>
            <p:cNvSpPr/>
            <p:nvPr/>
          </p:nvSpPr>
          <p:spPr bwMode="auto">
            <a:xfrm>
              <a:off x="2057039" y="2494615"/>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1547664" y="3635218"/>
              <a:ext cx="1800000" cy="608590"/>
            </a:xfrm>
            <a:prstGeom prst="rect">
              <a:avLst/>
            </a:prstGeom>
            <a:noFill/>
          </p:spPr>
          <p:txBody>
            <a:bodyPr wrap="square" rtlCol="0" anchor="ctr" anchorCtr="0">
              <a:noAutofit/>
            </a:bodyPr>
            <a:lstStyle/>
            <a:p>
              <a:pPr algn="ctr"/>
              <a:r>
                <a:rPr kumimoji="1" lang="en-US" altLang="ja-JP" sz="2400" dirty="0" smtClean="0"/>
                <a:t>Managers</a:t>
              </a:r>
            </a:p>
          </p:txBody>
        </p:sp>
      </p:grpSp>
      <p:grpSp>
        <p:nvGrpSpPr>
          <p:cNvPr id="5" name="グループ化 4"/>
          <p:cNvGrpSpPr/>
          <p:nvPr/>
        </p:nvGrpSpPr>
        <p:grpSpPr>
          <a:xfrm>
            <a:off x="5796136" y="2533480"/>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362626" y="449636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Enterprise Agile</a:t>
            </a:r>
            <a:endParaRPr kumimoji="1" lang="ja-JP" altLang="en-US" dirty="0">
              <a:latin typeface="+mn-lt"/>
              <a:ea typeface="+mj-ea"/>
            </a:endParaRPr>
          </a:p>
        </p:txBody>
      </p:sp>
      <p:sp>
        <p:nvSpPr>
          <p:cNvPr id="19" name="円/楕円 18"/>
          <p:cNvSpPr/>
          <p:nvPr/>
        </p:nvSpPr>
        <p:spPr bwMode="auto">
          <a:xfrm>
            <a:off x="251520" y="620688"/>
            <a:ext cx="8712968" cy="5904656"/>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grpSp>
        <p:nvGrpSpPr>
          <p:cNvPr id="45" name="グループ化 17"/>
          <p:cNvGrpSpPr/>
          <p:nvPr/>
        </p:nvGrpSpPr>
        <p:grpSpPr>
          <a:xfrm>
            <a:off x="971600" y="1628800"/>
            <a:ext cx="1521476" cy="2110952"/>
            <a:chOff x="1266668" y="1788691"/>
            <a:chExt cx="1521476" cy="2110952"/>
          </a:xfrm>
        </p:grpSpPr>
        <p:sp>
          <p:nvSpPr>
            <p:cNvPr id="59"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61" name="テキスト ボックス 60"/>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sp>
        <p:nvSpPr>
          <p:cNvPr id="39" name="四角形吹き出し 38"/>
          <p:cNvSpPr/>
          <p:nvPr/>
        </p:nvSpPr>
        <p:spPr bwMode="auto">
          <a:xfrm>
            <a:off x="6228184" y="5301208"/>
            <a:ext cx="2160000" cy="1080000"/>
          </a:xfrm>
          <a:prstGeom prst="wedgeRectCallout">
            <a:avLst>
              <a:gd name="adj1" fmla="val 62033"/>
              <a:gd name="adj2" fmla="val -130132"/>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Decrease</a:t>
            </a:r>
          </a:p>
          <a:p>
            <a:pPr marR="0" algn="ctr" defTabSz="914400" eaLnBrk="1" fontAlgn="auto" latinLnBrk="0" hangingPunct="1">
              <a:lnSpc>
                <a:spcPct val="100000"/>
              </a:lnSpc>
              <a:spcBef>
                <a:spcPts val="0"/>
              </a:spcBef>
              <a:spcAft>
                <a:spcPts val="0"/>
              </a:spcAft>
              <a:buClrTx/>
              <a:buSzTx/>
              <a:tabLst/>
            </a:pPr>
            <a:r>
              <a:rPr kumimoji="0" lang="en-US" altLang="ja-JP" sz="2400" kern="0" dirty="0" smtClean="0">
                <a:solidFill>
                  <a:sysClr val="windowText" lastClr="000000"/>
                </a:solidFill>
              </a:rPr>
              <a:t>silos</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156176" y="1124744"/>
            <a:ext cx="2160000" cy="1080000"/>
          </a:xfrm>
          <a:prstGeom prst="wedgeRectCallout">
            <a:avLst>
              <a:gd name="adj1" fmla="val -86951"/>
              <a:gd name="adj2" fmla="val -11408"/>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Top-down</a:t>
            </a:r>
          </a:p>
          <a:p>
            <a:pPr marR="0" algn="ctr" defTabSz="914400" eaLnBrk="1" fontAlgn="auto" latinLnBrk="0" hangingPunct="1">
              <a:lnSpc>
                <a:spcPct val="100000"/>
              </a:lnSpc>
              <a:spcBef>
                <a:spcPts val="0"/>
              </a:spcBef>
              <a:spcAft>
                <a:spcPts val="0"/>
              </a:spcAft>
              <a:buClrTx/>
              <a:buSzTx/>
              <a:tabLst/>
            </a:pPr>
            <a:r>
              <a:rPr kumimoji="0" lang="en-US" altLang="ja-JP" sz="2400" i="0" u="none" strike="noStrike" kern="0" cap="none" spc="0" normalizeH="0" baseline="0" noProof="0" dirty="0" smtClean="0">
                <a:ln>
                  <a:noFill/>
                </a:ln>
                <a:solidFill>
                  <a:sysClr val="windowText" lastClr="000000"/>
                </a:solidFill>
                <a:effectLst/>
                <a:uLnTx/>
                <a:uFillTx/>
              </a:rPr>
              <a:t>approach</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89568984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The trend of Enterprise Agile</a:t>
            </a:r>
            <a:endParaRPr kumimoji="1" lang="ja-JP" altLang="en-US" dirty="0">
              <a:latin typeface="+mn-lt"/>
              <a:ea typeface="+mj-ea"/>
            </a:endParaRPr>
          </a:p>
        </p:txBody>
      </p:sp>
      <p:sp>
        <p:nvSpPr>
          <p:cNvPr id="10" name="タイトル 2"/>
          <p:cNvSpPr txBox="1">
            <a:spLocks/>
          </p:cNvSpPr>
          <p:nvPr/>
        </p:nvSpPr>
        <p:spPr>
          <a:xfrm>
            <a:off x="252000" y="94545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Practitioner’s concern is </a:t>
            </a:r>
            <a:r>
              <a:rPr kumimoji="0" lang="en-US" altLang="ja-JP" sz="2400" kern="0" dirty="0" smtClean="0">
                <a:solidFill>
                  <a:srgbClr val="BF0000"/>
                </a:solidFill>
                <a:latin typeface="+mn-lt"/>
                <a:ea typeface="+mn-ea"/>
                <a:cs typeface="ＭＳ 明朝"/>
              </a:rPr>
              <a:t>changing</a:t>
            </a:r>
          </a:p>
          <a:p>
            <a:pPr marL="342900" indent="-342900" algn="l">
              <a:spcBef>
                <a:spcPts val="0"/>
              </a:spcBef>
              <a:buFont typeface="Arial"/>
              <a:buChar char="•"/>
            </a:pPr>
            <a:r>
              <a:rPr kumimoji="0" lang="en-US" altLang="ja-JP" sz="2400" b="0" kern="0" dirty="0" smtClean="0">
                <a:solidFill>
                  <a:srgbClr val="000000"/>
                </a:solidFill>
                <a:latin typeface="+mn-lt"/>
                <a:ea typeface="+mn-ea"/>
                <a:cs typeface="ＭＳ 明朝"/>
              </a:rPr>
              <a:t>from improvement of development teams</a:t>
            </a:r>
          </a:p>
          <a:p>
            <a:pPr marL="342900" indent="-342900" algn="l">
              <a:spcBef>
                <a:spcPts val="0"/>
              </a:spcBef>
              <a:buFont typeface="Arial"/>
              <a:buChar char="•"/>
            </a:pPr>
            <a:r>
              <a:rPr kumimoji="0" lang="en-US" altLang="ja-JP" sz="2400" b="0" kern="0" dirty="0" smtClean="0">
                <a:solidFill>
                  <a:srgbClr val="000000"/>
                </a:solidFill>
                <a:latin typeface="+mn-lt"/>
                <a:ea typeface="+mn-ea"/>
                <a:cs typeface="ＭＳ 明朝"/>
              </a:rPr>
              <a:t>to total optimization including executives and organization</a:t>
            </a:r>
          </a:p>
        </p:txBody>
      </p:sp>
      <p:sp>
        <p:nvSpPr>
          <p:cNvPr id="6" name="タイトル 2"/>
          <p:cNvSpPr txBox="1">
            <a:spLocks/>
          </p:cNvSpPr>
          <p:nvPr/>
        </p:nvSpPr>
        <p:spPr>
          <a:xfrm>
            <a:off x="252000" y="2727288"/>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Most of ideas are </a:t>
            </a:r>
            <a:r>
              <a:rPr kumimoji="0" lang="en-US" altLang="ja-JP" sz="2400" kern="0" dirty="0" smtClean="0">
                <a:solidFill>
                  <a:schemeClr val="accent1"/>
                </a:solidFill>
                <a:latin typeface="+mn-lt"/>
                <a:ea typeface="+mn-ea"/>
                <a:cs typeface="ＭＳ 明朝"/>
              </a:rPr>
              <a:t>spiritual…</a:t>
            </a:r>
          </a:p>
          <a:p>
            <a:pPr marL="457200" indent="-457200" algn="l">
              <a:spcBef>
                <a:spcPts val="0"/>
              </a:spcBef>
              <a:buFont typeface="+mj-lt"/>
              <a:buAutoNum type="arabicPeriod"/>
            </a:pPr>
            <a:r>
              <a:rPr kumimoji="0" lang="en-US" altLang="ja-JP" sz="2400" b="0" kern="0" dirty="0" smtClean="0">
                <a:solidFill>
                  <a:schemeClr val="tx1"/>
                </a:solidFill>
                <a:latin typeface="+mn-lt"/>
                <a:ea typeface="+mn-ea"/>
                <a:cs typeface="ＭＳ 明朝"/>
              </a:rPr>
              <a:t>Not concrete…</a:t>
            </a:r>
          </a:p>
          <a:p>
            <a:pPr marL="457200" indent="-457200" algn="l">
              <a:spcBef>
                <a:spcPts val="0"/>
              </a:spcBef>
              <a:buFont typeface="+mj-lt"/>
              <a:buAutoNum type="arabicPeriod"/>
            </a:pPr>
            <a:r>
              <a:rPr kumimoji="0" lang="en-US" altLang="ja-JP" sz="2400" b="0" kern="0" dirty="0" smtClean="0">
                <a:solidFill>
                  <a:schemeClr val="tx1"/>
                </a:solidFill>
                <a:latin typeface="+mn-lt"/>
                <a:ea typeface="+mn-ea"/>
                <a:cs typeface="ＭＳ 明朝"/>
              </a:rPr>
              <a:t>Most of speakers just say the importance of changing mindset…</a:t>
            </a:r>
          </a:p>
        </p:txBody>
      </p:sp>
      <p:sp>
        <p:nvSpPr>
          <p:cNvPr id="8" name="タイトル 2"/>
          <p:cNvSpPr txBox="1">
            <a:spLocks/>
          </p:cNvSpPr>
          <p:nvPr/>
        </p:nvSpPr>
        <p:spPr>
          <a:xfrm>
            <a:off x="251520" y="4509120"/>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On the other hand, the influence of </a:t>
            </a:r>
            <a:r>
              <a:rPr kumimoji="0" lang="en-US" altLang="ja-JP" sz="2400" kern="0" dirty="0" smtClean="0">
                <a:solidFill>
                  <a:srgbClr val="BF0000"/>
                </a:solidFill>
                <a:latin typeface="+mn-lt"/>
                <a:ea typeface="+mn-ea"/>
                <a:cs typeface="ＭＳ 明朝"/>
              </a:rPr>
              <a:t>SAFe</a:t>
            </a:r>
            <a:endParaRPr kumimoji="0" lang="en-US" altLang="ja-JP" sz="2400" kern="0" dirty="0">
              <a:solidFill>
                <a:srgbClr val="BF0000"/>
              </a:solidFill>
              <a:latin typeface="+mn-lt"/>
              <a:ea typeface="+mn-ea"/>
              <a:cs typeface="ＭＳ 明朝"/>
            </a:endParaRPr>
          </a:p>
          <a:p>
            <a:pPr algn="l">
              <a:spcBef>
                <a:spcPts val="0"/>
              </a:spcBef>
            </a:pPr>
            <a:r>
              <a:rPr kumimoji="0" lang="en-US" altLang="ja-JP" sz="2400" kern="0" dirty="0" smtClean="0">
                <a:solidFill>
                  <a:srgbClr val="BF0000"/>
                </a:solidFill>
                <a:latin typeface="+mn-lt"/>
                <a:ea typeface="+mn-ea"/>
                <a:cs typeface="ＭＳ 明朝"/>
              </a:rPr>
              <a:t>(Scaled Agile Framework)</a:t>
            </a:r>
            <a:r>
              <a:rPr kumimoji="0" lang="en-US" altLang="ja-JP" sz="2400" b="0" kern="0" dirty="0" smtClean="0">
                <a:solidFill>
                  <a:schemeClr val="tx1"/>
                </a:solidFill>
                <a:latin typeface="+mn-lt"/>
                <a:ea typeface="+mn-ea"/>
                <a:cs typeface="ＭＳ 明朝"/>
              </a:rPr>
              <a:t> is increasing dramatically.</a:t>
            </a:r>
          </a:p>
          <a:p>
            <a:pPr marL="342900" indent="-342900" algn="l">
              <a:spcBef>
                <a:spcPts val="0"/>
              </a:spcBef>
              <a:buFont typeface="Arial"/>
              <a:buChar char="•"/>
            </a:pPr>
            <a:r>
              <a:rPr kumimoji="0" lang="en-US" altLang="ja-JP" sz="2400" b="0" kern="0" dirty="0" smtClean="0">
                <a:solidFill>
                  <a:schemeClr val="tx1"/>
                </a:solidFill>
                <a:latin typeface="+mn-lt"/>
                <a:ea typeface="+mn-ea"/>
                <a:cs typeface="ＭＳ 明朝"/>
              </a:rPr>
              <a:t>There were about 5 sessions about SAFe.</a:t>
            </a:r>
          </a:p>
          <a:p>
            <a:pPr marL="342900" indent="-342900" algn="l">
              <a:spcBef>
                <a:spcPts val="0"/>
              </a:spcBef>
              <a:buFont typeface="Arial"/>
              <a:buChar char="•"/>
            </a:pPr>
            <a:r>
              <a:rPr kumimoji="0" lang="en-US" altLang="ja-JP" sz="2400" kern="0" dirty="0" smtClean="0">
                <a:solidFill>
                  <a:srgbClr val="008000"/>
                </a:solidFill>
                <a:latin typeface="+mn-lt"/>
                <a:ea typeface="+mn-ea"/>
                <a:cs typeface="ＭＳ 明朝"/>
              </a:rPr>
              <a:t>★URL</a:t>
            </a:r>
          </a:p>
        </p:txBody>
      </p:sp>
    </p:spTree>
    <p:extLst>
      <p:ext uri="{BB962C8B-B14F-4D97-AF65-F5344CB8AC3E}">
        <p14:creationId xmlns:p14="http://schemas.microsoft.com/office/powerpoint/2010/main" val="1112659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 Discussion about </a:t>
            </a:r>
            <a:r>
              <a:rPr lang="en-US" altLang="ja-JP" dirty="0"/>
              <a:t>EA with </a:t>
            </a:r>
            <a:r>
              <a:rPr lang="en-US" altLang="ja-JP" dirty="0" smtClean="0"/>
              <a:t>other practitioners</a:t>
            </a:r>
            <a:endParaRPr kumimoji="1" lang="ja-JP" altLang="en-US" dirty="0">
              <a:latin typeface="+mn-lt"/>
              <a:ea typeface="+mj-ea"/>
            </a:endParaRPr>
          </a:p>
        </p:txBody>
      </p:sp>
      <p:sp>
        <p:nvSpPr>
          <p:cNvPr id="8" name="タイトル 2"/>
          <p:cNvSpPr txBox="1">
            <a:spLocks/>
          </p:cNvSpPr>
          <p:nvPr/>
        </p:nvSpPr>
        <p:spPr>
          <a:xfrm>
            <a:off x="252000" y="945456"/>
            <a:ext cx="8640000" cy="18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rPr>
              <a:t>It is ordinary </a:t>
            </a:r>
            <a:r>
              <a:rPr kumimoji="0" lang="en-US" altLang="ja-JP" sz="2400" kern="0" dirty="0" smtClean="0">
                <a:solidFill>
                  <a:schemeClr val="accent1"/>
                </a:solidFill>
                <a:latin typeface="+mn-lt"/>
              </a:rPr>
              <a:t>to face with middle management layer and executive layer</a:t>
            </a:r>
            <a:r>
              <a:rPr kumimoji="0" lang="en-US" altLang="ja-JP" sz="2400" b="0" kern="0" dirty="0" smtClean="0">
                <a:solidFill>
                  <a:srgbClr val="000000"/>
                </a:solidFill>
                <a:latin typeface="+mn-lt"/>
              </a:rPr>
              <a:t> to adopt the bottom-up approach.</a:t>
            </a:r>
          </a:p>
          <a:p>
            <a:pPr marL="342900" indent="-342900" algn="l">
              <a:spcBef>
                <a:spcPts val="0"/>
              </a:spcBef>
              <a:buFont typeface="Arial"/>
              <a:buChar char="•"/>
            </a:pPr>
            <a:r>
              <a:rPr kumimoji="0" lang="en-US" altLang="ja-JP" sz="2400" b="0" kern="0" dirty="0" smtClean="0">
                <a:solidFill>
                  <a:srgbClr val="000000"/>
                </a:solidFill>
                <a:latin typeface="+mn-lt"/>
              </a:rPr>
              <a:t>It is necessary to find and decrease wastes based on “command and control” organization and leadership.</a:t>
            </a:r>
          </a:p>
        </p:txBody>
      </p:sp>
      <p:sp>
        <p:nvSpPr>
          <p:cNvPr id="9" name="タイトル 2"/>
          <p:cNvSpPr txBox="1">
            <a:spLocks/>
          </p:cNvSpPr>
          <p:nvPr/>
        </p:nvSpPr>
        <p:spPr>
          <a:xfrm>
            <a:off x="252000" y="465313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rPr>
              <a:t>On the other hand,</a:t>
            </a:r>
          </a:p>
          <a:p>
            <a:pPr algn="l">
              <a:spcBef>
                <a:spcPts val="0"/>
              </a:spcBef>
            </a:pPr>
            <a:r>
              <a:rPr kumimoji="0" lang="en-US" altLang="ja-JP" sz="2400" b="0" kern="0" dirty="0" smtClean="0">
                <a:solidFill>
                  <a:srgbClr val="000000"/>
                </a:solidFill>
                <a:latin typeface="+mn-lt"/>
              </a:rPr>
              <a:t>we’d be better </a:t>
            </a:r>
            <a:r>
              <a:rPr kumimoji="0" lang="en-US" altLang="ja-JP" sz="2400" kern="0" dirty="0" smtClean="0">
                <a:solidFill>
                  <a:srgbClr val="BF0000"/>
                </a:solidFill>
                <a:latin typeface="+mn-lt"/>
              </a:rPr>
              <a:t>utilize technical foundation to avoid failures</a:t>
            </a:r>
            <a:r>
              <a:rPr kumimoji="0" lang="en-US" altLang="ja-JP" sz="2400" b="0" kern="0" dirty="0" smtClean="0">
                <a:solidFill>
                  <a:srgbClr val="000000"/>
                </a:solidFill>
                <a:latin typeface="+mn-lt"/>
              </a:rPr>
              <a:t>.</a:t>
            </a:r>
            <a:endParaRPr kumimoji="0" lang="en-US" altLang="ja-JP" sz="2400" b="0" kern="0" dirty="0">
              <a:solidFill>
                <a:srgbClr val="000000"/>
              </a:solidFill>
              <a:latin typeface="+mn-lt"/>
            </a:endParaRPr>
          </a:p>
        </p:txBody>
      </p:sp>
      <p:sp>
        <p:nvSpPr>
          <p:cNvPr id="13" name="タイトル 2"/>
          <p:cNvSpPr txBox="1">
            <a:spLocks/>
          </p:cNvSpPr>
          <p:nvPr/>
        </p:nvSpPr>
        <p:spPr>
          <a:xfrm>
            <a:off x="252000" y="315929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rPr>
              <a:t>Changing top’s mindset is useful for </a:t>
            </a:r>
            <a:r>
              <a:rPr kumimoji="0" lang="en-US" altLang="ja-JP" sz="2400" kern="0" dirty="0" smtClean="0">
                <a:solidFill>
                  <a:srgbClr val="BF0000"/>
                </a:solidFill>
                <a:latin typeface="+mn-lt"/>
              </a:rPr>
              <a:t>buy-in</a:t>
            </a:r>
            <a:r>
              <a:rPr kumimoji="0" lang="en-US" altLang="ja-JP" sz="2400" b="0" kern="0" dirty="0" smtClean="0">
                <a:solidFill>
                  <a:srgbClr val="000000"/>
                </a:solidFill>
                <a:latin typeface="+mn-lt"/>
              </a:rPr>
              <a:t>.</a:t>
            </a:r>
          </a:p>
        </p:txBody>
      </p:sp>
    </p:spTree>
    <p:extLst>
      <p:ext uri="{BB962C8B-B14F-4D97-AF65-F5344CB8AC3E}">
        <p14:creationId xmlns:p14="http://schemas.microsoft.com/office/powerpoint/2010/main" val="2196269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Changing mindset is very important, but…</a:t>
            </a:r>
            <a:endParaRPr kumimoji="1" lang="ja-JP" altLang="en-US" dirty="0">
              <a:latin typeface="+mn-lt"/>
              <a:ea typeface="+mj-ea"/>
            </a:endParaRPr>
          </a:p>
        </p:txBody>
      </p:sp>
      <p:pic>
        <p:nvPicPr>
          <p:cNvPr id="1026" name="Picture 2" descr="C:\Users\hiroyuki.a.ito\Pictures\Agile2014\Execut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39" y="764704"/>
            <a:ext cx="4209673" cy="5471316"/>
          </a:xfrm>
          <a:prstGeom prst="rect">
            <a:avLst/>
          </a:prstGeom>
          <a:noFill/>
          <a:extLst>
            <a:ext uri="{909E8E84-426E-40dd-AFC4-6F175D3DCCD1}">
              <a14:hiddenFill xmlns:a14="http://schemas.microsoft.com/office/drawing/2010/main">
                <a:solidFill>
                  <a:srgbClr val="FFFFFF"/>
                </a:solidFill>
              </a14:hiddenFill>
            </a:ext>
          </a:extLst>
        </p:spPr>
      </p:pic>
      <p:sp>
        <p:nvSpPr>
          <p:cNvPr id="46" name="円形吹き出し 45"/>
          <p:cNvSpPr/>
          <p:nvPr/>
        </p:nvSpPr>
        <p:spPr bwMode="auto">
          <a:xfrm>
            <a:off x="4557812" y="2061171"/>
            <a:ext cx="4608512" cy="2735658"/>
          </a:xfrm>
          <a:prstGeom prst="wedgeEllipseCallout">
            <a:avLst>
              <a:gd name="adj1" fmla="val -69921"/>
              <a:gd name="adj2" fmla="val 2555"/>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3600" b="1" i="0" u="none" strike="noStrike" kern="0" cap="none" spc="0" normalizeH="0" baseline="0" noProof="0" dirty="0" smtClean="0">
                <a:ln>
                  <a:noFill/>
                </a:ln>
                <a:solidFill>
                  <a:sysClr val="windowText" lastClr="000000"/>
                </a:solidFill>
                <a:effectLst/>
                <a:uLnTx/>
                <a:uFillTx/>
              </a:rPr>
              <a:t>YES, YOU CAN!</a:t>
            </a:r>
            <a:endParaRPr kumimoji="0" lang="ja-JP" altLang="en-US" sz="3600" b="1"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5705826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My opinion</a:t>
            </a:r>
            <a:endParaRPr kumimoji="1" lang="ja-JP" altLang="en-US" dirty="0">
              <a:latin typeface="+mn-lt"/>
              <a:ea typeface="+mj-ea"/>
            </a:endParaRPr>
          </a:p>
        </p:txBody>
      </p:sp>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solidFill>
                  <a:schemeClr val="accent1"/>
                </a:solidFill>
                <a:latin typeface="+mn-lt"/>
                <a:ea typeface="+mn-ea"/>
                <a:cs typeface="ＭＳ 明朝"/>
              </a:rPr>
              <a:t>Technical</a:t>
            </a:r>
          </a:p>
          <a:p>
            <a:r>
              <a:rPr lang="en-US" altLang="ja-JP" sz="9600" dirty="0" smtClean="0">
                <a:solidFill>
                  <a:schemeClr val="accent1"/>
                </a:solidFill>
                <a:latin typeface="+mn-lt"/>
                <a:ea typeface="+mn-ea"/>
                <a:cs typeface="ＭＳ 明朝"/>
              </a:rPr>
              <a:t>foundation</a:t>
            </a:r>
          </a:p>
          <a:p>
            <a:r>
              <a:rPr lang="en-US" altLang="ja-JP" sz="9600" dirty="0" smtClean="0">
                <a:solidFill>
                  <a:schemeClr val="accent1"/>
                </a:solidFill>
                <a:latin typeface="+mn-lt"/>
                <a:ea typeface="+mn-ea"/>
                <a:cs typeface="ＭＳ 明朝"/>
              </a:rPr>
              <a:t>is necessary!</a:t>
            </a:r>
          </a:p>
        </p:txBody>
      </p:sp>
    </p:spTree>
    <p:extLst>
      <p:ext uri="{BB962C8B-B14F-4D97-AF65-F5344CB8AC3E}">
        <p14:creationId xmlns:p14="http://schemas.microsoft.com/office/powerpoint/2010/main" val="380282458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kumimoji="1" lang="en-US" altLang="ja-JP" dirty="0" smtClean="0">
                <a:latin typeface="+mn-lt"/>
                <a:ea typeface="+mj-ea"/>
                <a:cs typeface="ＭＳ 明朝"/>
              </a:rPr>
              <a:t>e.g.) Use automation for collaboration</a:t>
            </a:r>
            <a:endParaRPr kumimoji="1" lang="ja-JP" altLang="en-US" dirty="0">
              <a:latin typeface="+mn-lt"/>
              <a:ea typeface="+mj-ea"/>
              <a:cs typeface="ＭＳ 明朝"/>
            </a:endParaRPr>
          </a:p>
        </p:txBody>
      </p:sp>
      <p:pic>
        <p:nvPicPr>
          <p:cNvPr id="1028" name="Picture 4" descr="C:\Users\hiroyuki.a.ito\Pictures\TDD\TestFl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222" y="2964309"/>
            <a:ext cx="3414889" cy="10244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1" name="Picture 7" descr="C:\Users\hiroyuki.a.ito\Pictures\TDD\stas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24" y="806182"/>
            <a:ext cx="2621285" cy="115212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直線矢印コネクタ 2"/>
          <p:cNvCxnSpPr>
            <a:stCxn id="1026" idx="1"/>
            <a:endCxn id="1031" idx="3"/>
          </p:cNvCxnSpPr>
          <p:nvPr/>
        </p:nvCxnSpPr>
        <p:spPr>
          <a:xfrm flipH="1" flipV="1">
            <a:off x="3206309" y="1382246"/>
            <a:ext cx="3590960" cy="1025204"/>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1026" idx="1"/>
            <a:endCxn id="1028" idx="3"/>
          </p:cNvCxnSpPr>
          <p:nvPr/>
        </p:nvCxnSpPr>
        <p:spPr>
          <a:xfrm flipH="1">
            <a:off x="3603111" y="2407450"/>
            <a:ext cx="3194158" cy="1069093"/>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1028" idx="2"/>
            <a:endCxn id="28" idx="0"/>
          </p:cNvCxnSpPr>
          <p:nvPr/>
        </p:nvCxnSpPr>
        <p:spPr>
          <a:xfrm flipH="1">
            <a:off x="825153" y="3988776"/>
            <a:ext cx="1070514" cy="464332"/>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028" idx="2"/>
            <a:endCxn id="27" idx="0"/>
          </p:cNvCxnSpPr>
          <p:nvPr/>
        </p:nvCxnSpPr>
        <p:spPr>
          <a:xfrm>
            <a:off x="1895667" y="3988776"/>
            <a:ext cx="7462" cy="462190"/>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028" idx="2"/>
            <a:endCxn id="26" idx="0"/>
          </p:cNvCxnSpPr>
          <p:nvPr/>
        </p:nvCxnSpPr>
        <p:spPr>
          <a:xfrm>
            <a:off x="1895667" y="3988776"/>
            <a:ext cx="1085437" cy="462191"/>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grpSp>
        <p:nvGrpSpPr>
          <p:cNvPr id="41" name="グループ化 40"/>
          <p:cNvGrpSpPr/>
          <p:nvPr/>
        </p:nvGrpSpPr>
        <p:grpSpPr>
          <a:xfrm>
            <a:off x="6059580" y="1597417"/>
            <a:ext cx="2904908" cy="2249690"/>
            <a:chOff x="5580112" y="1148277"/>
            <a:chExt cx="2904908" cy="2249690"/>
          </a:xfrm>
          <a:noFill/>
        </p:grpSpPr>
        <p:pic>
          <p:nvPicPr>
            <p:cNvPr id="1029" name="Picture 5" descr="C:\Users\hiroyuki.a.ito\AppData\Local\Microsoft\Windows\Temporary Internet Files\Content.IE5\2G6F3GKY\MP90040218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1148277"/>
              <a:ext cx="2904908" cy="2249690"/>
            </a:xfrm>
            <a:prstGeom prst="rect">
              <a:avLst/>
            </a:prstGeom>
            <a:grpFill/>
            <a:ln>
              <a:noFill/>
            </a:ln>
            <a:extLst/>
          </p:spPr>
        </p:pic>
        <p:pic>
          <p:nvPicPr>
            <p:cNvPr id="1026" name="Picture 2" descr="C:\Users\hiroyuki.a.ito\Pictures\00_Card\jenkins\jenki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7801" y="1243545"/>
              <a:ext cx="1429529" cy="1429529"/>
            </a:xfrm>
            <a:prstGeom prst="rect">
              <a:avLst/>
            </a:prstGeom>
            <a:grpFill/>
            <a:ln>
              <a:noFill/>
            </a:ln>
            <a:extLst/>
          </p:spPr>
        </p:pic>
      </p:grpSp>
      <p:sp>
        <p:nvSpPr>
          <p:cNvPr id="31" name="タイトル 2"/>
          <p:cNvSpPr txBox="1">
            <a:spLocks/>
          </p:cNvSpPr>
          <p:nvPr/>
        </p:nvSpPr>
        <p:spPr>
          <a:xfrm>
            <a:off x="3419872" y="1052736"/>
            <a:ext cx="3323635" cy="590811"/>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a:solidFill>
                  <a:schemeClr val="tx1"/>
                </a:solidFill>
              </a:rPr>
              <a:t>Check-in build (hourly</a:t>
            </a:r>
            <a:r>
              <a:rPr lang="en-US" altLang="ja-JP" sz="2000" b="0" dirty="0" smtClean="0">
                <a:solidFill>
                  <a:schemeClr val="tx1"/>
                </a:solidFill>
              </a:rPr>
              <a:t>)</a:t>
            </a:r>
            <a:endParaRPr lang="en-US" altLang="ja-JP" sz="2000" b="0" dirty="0">
              <a:solidFill>
                <a:schemeClr val="tx1"/>
              </a:solidFill>
            </a:endParaRPr>
          </a:p>
        </p:txBody>
      </p:sp>
      <p:sp>
        <p:nvSpPr>
          <p:cNvPr id="32" name="タイトル 2"/>
          <p:cNvSpPr txBox="1">
            <a:spLocks/>
          </p:cNvSpPr>
          <p:nvPr/>
        </p:nvSpPr>
        <p:spPr>
          <a:xfrm>
            <a:off x="6588224" y="1052736"/>
            <a:ext cx="2178256" cy="8229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My PC</a:t>
            </a:r>
          </a:p>
        </p:txBody>
      </p:sp>
      <p:sp>
        <p:nvSpPr>
          <p:cNvPr id="33" name="タイトル 2"/>
          <p:cNvSpPr txBox="1">
            <a:spLocks/>
          </p:cNvSpPr>
          <p:nvPr/>
        </p:nvSpPr>
        <p:spPr>
          <a:xfrm>
            <a:off x="3851920" y="5697352"/>
            <a:ext cx="4896544"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b="0" dirty="0">
                <a:solidFill>
                  <a:schemeClr val="tx1"/>
                </a:solidFill>
              </a:rPr>
              <a:t>We demonstrate latest application</a:t>
            </a:r>
          </a:p>
          <a:p>
            <a:pPr algn="l"/>
            <a:r>
              <a:rPr lang="en-US" altLang="ja-JP" sz="2000" b="0" dirty="0">
                <a:solidFill>
                  <a:schemeClr val="tx1"/>
                </a:solidFill>
              </a:rPr>
              <a:t>to </a:t>
            </a:r>
            <a:r>
              <a:rPr lang="en-US" altLang="ja-JP" sz="2000" b="0" dirty="0" smtClean="0">
                <a:solidFill>
                  <a:schemeClr val="tx1"/>
                </a:solidFill>
              </a:rPr>
              <a:t>the business analyst and managers</a:t>
            </a:r>
          </a:p>
          <a:p>
            <a:pPr algn="l"/>
            <a:r>
              <a:rPr lang="en-US" altLang="ja-JP" sz="2000" b="0" dirty="0" smtClean="0">
                <a:solidFill>
                  <a:schemeClr val="tx1"/>
                </a:solidFill>
              </a:rPr>
              <a:t>in every daily scrum</a:t>
            </a:r>
            <a:endParaRPr lang="en-US" altLang="ja-JP" sz="2000" b="0" dirty="0" smtClean="0">
              <a:solidFill>
                <a:schemeClr val="tx1"/>
              </a:solidFill>
              <a:latin typeface="+mn-ea"/>
              <a:ea typeface="+mn-ea"/>
              <a:cs typeface="ＭＳ 明朝"/>
            </a:endParaRPr>
          </a:p>
        </p:txBody>
      </p:sp>
      <p:cxnSp>
        <p:nvCxnSpPr>
          <p:cNvPr id="55" name="直線コネクタ 54"/>
          <p:cNvCxnSpPr/>
          <p:nvPr/>
        </p:nvCxnSpPr>
        <p:spPr>
          <a:xfrm>
            <a:off x="1281122" y="3802895"/>
            <a:ext cx="2480774" cy="0"/>
          </a:xfrm>
          <a:prstGeom prst="line">
            <a:avLst/>
          </a:prstGeom>
          <a:ln w="25400">
            <a:solidFill>
              <a:schemeClr val="accent6"/>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5" name="タイトル 2"/>
          <p:cNvSpPr txBox="1">
            <a:spLocks/>
          </p:cNvSpPr>
          <p:nvPr/>
        </p:nvSpPr>
        <p:spPr>
          <a:xfrm>
            <a:off x="2411760" y="2132855"/>
            <a:ext cx="3323635"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Deliver to</a:t>
            </a:r>
          </a:p>
          <a:p>
            <a:r>
              <a:rPr lang="en-US" altLang="ja-JP" sz="2000" b="0" dirty="0" smtClean="0">
                <a:solidFill>
                  <a:schemeClr val="tx1"/>
                </a:solidFill>
                <a:latin typeface="+mn-lt"/>
                <a:ea typeface="+mn-ea"/>
                <a:cs typeface="ＭＳ 明朝"/>
              </a:rPr>
              <a:t>all team members</a:t>
            </a:r>
          </a:p>
          <a:p>
            <a:r>
              <a:rPr lang="en-US" altLang="ja-JP" sz="2000" b="0" dirty="0" smtClean="0">
                <a:solidFill>
                  <a:schemeClr val="tx1"/>
                </a:solidFill>
                <a:latin typeface="+mn-lt"/>
                <a:ea typeface="+mn-ea"/>
                <a:cs typeface="ＭＳ 明朝"/>
              </a:rPr>
              <a:t>automatically</a:t>
            </a:r>
          </a:p>
        </p:txBody>
      </p:sp>
      <p:cxnSp>
        <p:nvCxnSpPr>
          <p:cNvPr id="21" name="曲線コネクタ 20"/>
          <p:cNvCxnSpPr/>
          <p:nvPr/>
        </p:nvCxnSpPr>
        <p:spPr>
          <a:xfrm rot="10800000" flipH="1" flipV="1">
            <a:off x="6059580" y="2722261"/>
            <a:ext cx="1452454" cy="1124845"/>
          </a:xfrm>
          <a:prstGeom prst="curvedConnector4">
            <a:avLst>
              <a:gd name="adj1" fmla="val -36321"/>
              <a:gd name="adj2" fmla="val 162532"/>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4387476" y="4585729"/>
            <a:ext cx="3825432"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Build applications</a:t>
            </a:r>
          </a:p>
          <a:p>
            <a:r>
              <a:rPr lang="en-US" altLang="ja-JP" sz="2000" b="0" dirty="0" smtClean="0">
                <a:solidFill>
                  <a:schemeClr val="tx1"/>
                </a:solidFill>
                <a:latin typeface="+mn-lt"/>
                <a:ea typeface="+mn-ea"/>
                <a:cs typeface="ＭＳ 明朝"/>
              </a:rPr>
              <a:t>and run regression tests automatically</a:t>
            </a:r>
          </a:p>
        </p:txBody>
      </p:sp>
      <p:pic>
        <p:nvPicPr>
          <p:cNvPr id="26"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071" y="4450967"/>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096" y="4450966"/>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880" y="445310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1559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AU" altLang="ja-JP" dirty="0" smtClean="0"/>
              <a:t>Working software for building </a:t>
            </a:r>
            <a:r>
              <a:rPr lang="en-US" altLang="ja-JP" dirty="0" smtClean="0">
                <a:latin typeface="+mn-lt"/>
                <a:ea typeface="+mj-ea"/>
              </a:rPr>
              <a:t>shared understanding</a:t>
            </a:r>
            <a:endParaRPr kumimoji="1" lang="ja-JP" altLang="en-US" dirty="0">
              <a:latin typeface="+mn-lt"/>
              <a:ea typeface="+mj-ea"/>
            </a:endParaRPr>
          </a:p>
        </p:txBody>
      </p:sp>
      <p:grpSp>
        <p:nvGrpSpPr>
          <p:cNvPr id="6" name="グループ化 5"/>
          <p:cNvGrpSpPr/>
          <p:nvPr/>
        </p:nvGrpSpPr>
        <p:grpSpPr>
          <a:xfrm>
            <a:off x="1968145"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7" y="440854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665507"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246396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四角形吹き出し 38"/>
          <p:cNvSpPr/>
          <p:nvPr/>
        </p:nvSpPr>
        <p:spPr bwMode="auto">
          <a:xfrm>
            <a:off x="5708879" y="3882183"/>
            <a:ext cx="2520000" cy="1080000"/>
          </a:xfrm>
          <a:prstGeom prst="wedgeRectCallout">
            <a:avLst>
              <a:gd name="adj1" fmla="val -50071"/>
              <a:gd name="adj2" fmla="val -89686"/>
            </a:avLst>
          </a:prstGeom>
          <a:solidFill>
            <a:srgbClr val="FFFF00"/>
          </a:solidFill>
          <a:ln>
            <a:solidFill>
              <a:srgbClr val="C00000"/>
            </a:solidFill>
          </a:ln>
          <a:effectLst/>
          <a:extLst/>
        </p:spPr>
        <p:txBody>
          <a:bodyPr wrap="none" rtlCol="0" anchor="ctr"/>
          <a:lstStyle/>
          <a:p>
            <a:r>
              <a:rPr lang="en-US" altLang="ja-JP" sz="2400" dirty="0" smtClean="0"/>
              <a:t>Get </a:t>
            </a:r>
            <a:r>
              <a:rPr lang="en-US" altLang="ja-JP" sz="2400" dirty="0"/>
              <a:t>fast feedback</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06646" y="3882183"/>
            <a:ext cx="2520000" cy="1080000"/>
          </a:xfrm>
          <a:prstGeom prst="wedgeRectCallout">
            <a:avLst>
              <a:gd name="adj1" fmla="val 73185"/>
              <a:gd name="adj2" fmla="val -64151"/>
            </a:avLst>
          </a:prstGeom>
          <a:solidFill>
            <a:srgbClr val="FFFF00"/>
          </a:solidFill>
          <a:ln>
            <a:solidFill>
              <a:srgbClr val="C00000"/>
            </a:solidFill>
          </a:ln>
          <a:effectLst/>
          <a:extLst/>
        </p:spPr>
        <p:txBody>
          <a:bodyPr wrap="none" rtlCol="0" anchor="ctr"/>
          <a:lstStyle/>
          <a:p>
            <a:r>
              <a:rPr lang="en-US" altLang="ja-JP" sz="2400" dirty="0" smtClean="0"/>
              <a:t>Know about</a:t>
            </a:r>
          </a:p>
          <a:p>
            <a:r>
              <a:rPr lang="en-US" altLang="ja-JP" sz="2400" dirty="0" smtClean="0"/>
              <a:t>the </a:t>
            </a:r>
            <a:r>
              <a:rPr lang="en-US" altLang="ja-JP" sz="2400" dirty="0"/>
              <a:t>progress</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08721312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2. Testing</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24772645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3 topics about testing</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rgbClr val="000000"/>
                </a:solidFill>
                <a:latin typeface="+mn-lt"/>
                <a:ea typeface="+mn-ea"/>
                <a:cs typeface="ＭＳ 明朝"/>
              </a:rPr>
              <a:t>BDD/ATDD</a:t>
            </a: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rgbClr val="000000"/>
                </a:solidFill>
                <a:latin typeface="+mn-lt"/>
                <a:ea typeface="+mn-ea"/>
                <a:cs typeface="ＭＳ 明朝"/>
              </a:rPr>
              <a:t>Mutation Testing</a:t>
            </a:r>
            <a:endParaRPr kumimoji="0" lang="en-US" altLang="ja-JP" sz="2400" kern="0" dirty="0" smtClean="0">
              <a:latin typeface="+mn-lt"/>
              <a:ea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kern="0" dirty="0" smtClean="0">
                <a:solidFill>
                  <a:schemeClr val="tx1"/>
                </a:solidFill>
                <a:latin typeface="+mn-lt"/>
                <a:ea typeface="+mn-ea"/>
                <a:cs typeface="ＭＳ 明朝"/>
              </a:rPr>
              <a:t>Exploratory Testing</a:t>
            </a:r>
            <a:endParaRPr kumimoji="0" lang="en-US" altLang="ja-JP" sz="2400" kern="0" dirty="0" smtClean="0">
              <a:latin typeface="+mn-lt"/>
              <a:ea typeface="+mn-ea"/>
              <a:cs typeface="ＭＳ 明朝"/>
            </a:endParaRPr>
          </a:p>
        </p:txBody>
      </p:sp>
    </p:spTree>
    <p:extLst>
      <p:ext uri="{BB962C8B-B14F-4D97-AF65-F5344CB8AC3E}">
        <p14:creationId xmlns:p14="http://schemas.microsoft.com/office/powerpoint/2010/main" val="22161277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2935856" y="2967959"/>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CI/CD</a:t>
            </a:r>
          </a:p>
        </p:txBody>
      </p:sp>
      <p:sp>
        <p:nvSpPr>
          <p:cNvPr id="5" name="タイトル 2"/>
          <p:cNvSpPr txBox="1">
            <a:spLocks/>
          </p:cNvSpPr>
          <p:nvPr/>
        </p:nvSpPr>
        <p:spPr>
          <a:xfrm>
            <a:off x="4776559" y="1934614"/>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TDD</a:t>
            </a:r>
          </a:p>
        </p:txBody>
      </p:sp>
      <p:sp>
        <p:nvSpPr>
          <p:cNvPr id="6" name="タイトル 2"/>
          <p:cNvSpPr txBox="1">
            <a:spLocks/>
          </p:cNvSpPr>
          <p:nvPr/>
        </p:nvSpPr>
        <p:spPr>
          <a:xfrm>
            <a:off x="6632168" y="1268760"/>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ATDD</a:t>
            </a:r>
          </a:p>
        </p:txBody>
      </p:sp>
      <p:pic>
        <p:nvPicPr>
          <p:cNvPr id="2" name="Picture 2" descr="C:\Users\hiroyuki.a.ito\Pictures\00_Card\jenkins\jenk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38851" y="3429000"/>
            <a:ext cx="1289133" cy="1289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hiroyuki.a.ito\Pictures\TDD\doroid_hea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145" y="2678641"/>
            <a:ext cx="1562497" cy="822367"/>
          </a:xfrm>
          <a:prstGeom prst="rect">
            <a:avLst/>
          </a:prstGeom>
          <a:noFill/>
          <a:extLst/>
        </p:spPr>
      </p:pic>
      <p:pic>
        <p:nvPicPr>
          <p:cNvPr id="9" name="Picture 4" descr="C:\Users\hiroyuki.a.ito\Pictures\TDD\cucumber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905" y="1988840"/>
            <a:ext cx="1852527" cy="563812"/>
          </a:xfrm>
          <a:prstGeom prst="rect">
            <a:avLst/>
          </a:prstGeom>
          <a:solidFill>
            <a:schemeClr val="bg1"/>
          </a:solidFill>
          <a:ln>
            <a:solidFill>
              <a:schemeClr val="tx1"/>
            </a:solidFill>
          </a:ln>
          <a:extLst/>
        </p:spPr>
      </p:pic>
      <p:sp>
        <p:nvSpPr>
          <p:cNvPr id="10"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Agile Conference</a:t>
            </a:r>
            <a:endParaRPr kumimoji="1" lang="ja-JP" altLang="en-US" dirty="0"/>
          </a:p>
        </p:txBody>
      </p:sp>
      <p:pic>
        <p:nvPicPr>
          <p:cNvPr id="7" name="図 6" descr="04_Gat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Tree>
    <p:extLst>
      <p:ext uri="{BB962C8B-B14F-4D97-AF65-F5344CB8AC3E}">
        <p14:creationId xmlns:p14="http://schemas.microsoft.com/office/powerpoint/2010/main" val="33292825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a:t>Pattern of </a:t>
            </a:r>
            <a:r>
              <a:rPr lang="en-US" altLang="ja-JP" dirty="0" smtClean="0"/>
              <a:t>Automation for BDD/ATDD</a:t>
            </a:r>
            <a:endParaRPr kumimoji="1" lang="ja-JP" altLang="en-US" dirty="0">
              <a:latin typeface="+mn-lt"/>
              <a:ea typeface="+mj-ea"/>
            </a:endParaRPr>
          </a:p>
        </p:txBody>
      </p:sp>
      <p:sp>
        <p:nvSpPr>
          <p:cNvPr id="10" name="タイトル 2"/>
          <p:cNvSpPr txBox="1">
            <a:spLocks/>
          </p:cNvSpPr>
          <p:nvPr/>
        </p:nvSpPr>
        <p:spPr>
          <a:xfrm>
            <a:off x="252000" y="94545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a:solidFill>
                  <a:schemeClr val="accent1"/>
                </a:solidFill>
                <a:latin typeface="+mn-lt"/>
              </a:rPr>
              <a:t>Specification by Example</a:t>
            </a:r>
          </a:p>
          <a:p>
            <a:pPr marL="285750" indent="-285750" algn="l">
              <a:buFont typeface="Arial"/>
              <a:buChar char="•"/>
            </a:pPr>
            <a:r>
              <a:rPr lang="en-US" altLang="ja-JP" sz="2400" b="0" dirty="0" smtClean="0">
                <a:solidFill>
                  <a:schemeClr val="tx1"/>
                </a:solidFill>
                <a:latin typeface="+mn-lt"/>
              </a:rPr>
              <a:t>Use </a:t>
            </a:r>
            <a:r>
              <a:rPr lang="en-US" altLang="ja-JP" sz="2400" b="0" dirty="0">
                <a:solidFill>
                  <a:schemeClr val="tx1"/>
                </a:solidFill>
                <a:latin typeface="+mn-lt"/>
              </a:rPr>
              <a:t>“examples” to build shared </a:t>
            </a:r>
            <a:r>
              <a:rPr lang="en-US" altLang="ja-JP" sz="2400" b="0" dirty="0" smtClean="0">
                <a:solidFill>
                  <a:schemeClr val="tx1"/>
                </a:solidFill>
                <a:latin typeface="+mn-lt"/>
              </a:rPr>
              <a:t>understanding</a:t>
            </a:r>
          </a:p>
          <a:p>
            <a:pPr marL="285750" indent="-285750" algn="l">
              <a:buFont typeface="Arial"/>
              <a:buChar char="•"/>
            </a:pPr>
            <a:r>
              <a:rPr lang="en-US" altLang="ja-JP" sz="2400" b="0" dirty="0" smtClean="0">
                <a:solidFill>
                  <a:schemeClr val="tx1"/>
                </a:solidFill>
                <a:latin typeface="+mn-lt"/>
              </a:rPr>
              <a:t>Create high-level scenarios (by using domain words)</a:t>
            </a:r>
            <a:endParaRPr lang="en-US" altLang="ja-JP" sz="2400" b="0" dirty="0">
              <a:solidFill>
                <a:schemeClr val="tx1"/>
              </a:solidFill>
              <a:latin typeface="+mn-lt"/>
            </a:endParaRPr>
          </a:p>
          <a:p>
            <a:pPr marL="285750" indent="-285750" algn="l">
              <a:buFont typeface="Arial"/>
              <a:buChar char="•"/>
            </a:pPr>
            <a:r>
              <a:rPr lang="en-US" altLang="ja-JP" sz="2400" b="0" dirty="0" smtClean="0">
                <a:solidFill>
                  <a:schemeClr val="tx1"/>
                </a:solidFill>
                <a:latin typeface="+mn-lt"/>
              </a:rPr>
              <a:t>Create cross-functional </a:t>
            </a:r>
            <a:r>
              <a:rPr lang="en-US" altLang="ja-JP" sz="2400" b="0" dirty="0">
                <a:solidFill>
                  <a:schemeClr val="tx1"/>
                </a:solidFill>
                <a:latin typeface="+mn-lt"/>
              </a:rPr>
              <a:t>team for reducing rework</a:t>
            </a:r>
          </a:p>
        </p:txBody>
      </p:sp>
      <p:sp>
        <p:nvSpPr>
          <p:cNvPr id="11" name="タイトル 2"/>
          <p:cNvSpPr txBox="1">
            <a:spLocks/>
          </p:cNvSpPr>
          <p:nvPr/>
        </p:nvSpPr>
        <p:spPr>
          <a:xfrm>
            <a:off x="252000" y="3669238"/>
            <a:ext cx="8640000" cy="7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a:solidFill>
                  <a:srgbClr val="BF0000"/>
                </a:solidFill>
                <a:latin typeface="+mn-lt"/>
                <a:ea typeface="ＭＳ ゴシック"/>
                <a:cs typeface="ＭＳ ゴシック"/>
              </a:rPr>
              <a:t>Default </a:t>
            </a:r>
            <a:r>
              <a:rPr lang="en-US" altLang="ja-JP" sz="2400" dirty="0" smtClean="0">
                <a:solidFill>
                  <a:srgbClr val="BF0000"/>
                </a:solidFill>
                <a:latin typeface="+mn-lt"/>
                <a:ea typeface="ＭＳ ゴシック"/>
                <a:cs typeface="ＭＳ ゴシック"/>
              </a:rPr>
              <a:t>Data Pattern</a:t>
            </a:r>
            <a:endParaRPr lang="en-US" altLang="ja-JP" sz="2400" dirty="0">
              <a:solidFill>
                <a:srgbClr val="BF0000"/>
              </a:solidFill>
              <a:latin typeface="+mn-lt"/>
              <a:ea typeface="ＭＳ ゴシック"/>
              <a:cs typeface="ＭＳ ゴシック"/>
            </a:endParaRPr>
          </a:p>
          <a:p>
            <a:pPr algn="l"/>
            <a:r>
              <a:rPr lang="en-US" altLang="ja-JP" sz="2400" b="0" dirty="0">
                <a:solidFill>
                  <a:schemeClr val="tx1"/>
                </a:solidFill>
                <a:latin typeface="+mn-lt"/>
                <a:ea typeface="ＭＳ ゴシック"/>
                <a:cs typeface="ＭＳ ゴシック"/>
                <a:hlinkClick r:id="rId3"/>
              </a:rPr>
              <a:t>http://www.cheezyworld.com/2010/11/21/ui-tests-default-dat/</a:t>
            </a:r>
            <a:endParaRPr lang="en-US" altLang="ja-JP" sz="2400" b="0" dirty="0">
              <a:solidFill>
                <a:schemeClr val="tx1"/>
              </a:solidFill>
              <a:latin typeface="+mn-lt"/>
              <a:ea typeface="ＭＳ ゴシック"/>
              <a:cs typeface="ＭＳ ゴシック"/>
            </a:endParaRPr>
          </a:p>
        </p:txBody>
      </p:sp>
      <p:sp>
        <p:nvSpPr>
          <p:cNvPr id="6" name="タイトル 2"/>
          <p:cNvSpPr txBox="1">
            <a:spLocks/>
          </p:cNvSpPr>
          <p:nvPr/>
        </p:nvSpPr>
        <p:spPr>
          <a:xfrm>
            <a:off x="252000" y="2757347"/>
            <a:ext cx="8640000" cy="7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a:solidFill>
                  <a:srgbClr val="BF0000"/>
                </a:solidFill>
                <a:latin typeface="+mn-lt"/>
                <a:ea typeface="ＭＳ ゴシック"/>
                <a:cs typeface="ＭＳ ゴシック"/>
              </a:rPr>
              <a:t>Page Object </a:t>
            </a:r>
            <a:r>
              <a:rPr lang="en-US" altLang="ja-JP" sz="2400" dirty="0" smtClean="0">
                <a:solidFill>
                  <a:srgbClr val="BF0000"/>
                </a:solidFill>
                <a:latin typeface="+mn-lt"/>
                <a:ea typeface="ＭＳ ゴシック"/>
                <a:cs typeface="ＭＳ ゴシック"/>
              </a:rPr>
              <a:t>Pattern</a:t>
            </a:r>
            <a:endParaRPr lang="en-US" altLang="ja-JP" sz="2400" dirty="0">
              <a:solidFill>
                <a:srgbClr val="BF0000"/>
              </a:solidFill>
              <a:latin typeface="+mn-lt"/>
              <a:ea typeface="ＭＳ ゴシック"/>
              <a:cs typeface="ＭＳ ゴシック"/>
            </a:endParaRPr>
          </a:p>
          <a:p>
            <a:pPr algn="l"/>
            <a:r>
              <a:rPr lang="en-US" altLang="ja-JP" sz="2400" b="0" dirty="0">
                <a:solidFill>
                  <a:schemeClr val="tx1"/>
                </a:solidFill>
                <a:latin typeface="+mn-lt"/>
                <a:ea typeface="ＭＳ ゴシック"/>
                <a:cs typeface="ＭＳ ゴシック"/>
                <a:hlinkClick r:id="rId4"/>
              </a:rPr>
              <a:t>https://code.google.com/p/selenium/wiki/PageObjects</a:t>
            </a:r>
            <a:endParaRPr lang="en-US" altLang="ja-JP" sz="2400" b="0" dirty="0">
              <a:solidFill>
                <a:schemeClr val="tx1"/>
              </a:solidFill>
              <a:latin typeface="+mn-lt"/>
              <a:ea typeface="ＭＳ ゴシック"/>
              <a:cs typeface="ＭＳ ゴシック"/>
            </a:endParaRPr>
          </a:p>
        </p:txBody>
      </p:sp>
      <p:sp>
        <p:nvSpPr>
          <p:cNvPr id="8" name="タイトル 2"/>
          <p:cNvSpPr txBox="1">
            <a:spLocks/>
          </p:cNvSpPr>
          <p:nvPr/>
        </p:nvSpPr>
        <p:spPr>
          <a:xfrm>
            <a:off x="252000" y="4581128"/>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a:solidFill>
                  <a:srgbClr val="BF0000"/>
                </a:solidFill>
                <a:latin typeface="+mn-lt"/>
                <a:ea typeface="ＭＳ ゴシック"/>
                <a:cs typeface="ＭＳ ゴシック"/>
              </a:rPr>
              <a:t>Test Data </a:t>
            </a:r>
            <a:r>
              <a:rPr lang="en-US" altLang="ja-JP" sz="2400" dirty="0" smtClean="0">
                <a:solidFill>
                  <a:srgbClr val="BF0000"/>
                </a:solidFill>
                <a:latin typeface="+mn-lt"/>
                <a:ea typeface="ＭＳ ゴシック"/>
                <a:cs typeface="ＭＳ ゴシック"/>
              </a:rPr>
              <a:t>Management</a:t>
            </a:r>
            <a:r>
              <a:rPr lang="en-US" altLang="ja-JP" sz="2400" dirty="0">
                <a:solidFill>
                  <a:srgbClr val="BF0000"/>
                </a:solidFill>
                <a:latin typeface="+mn-lt"/>
                <a:ea typeface="ＭＳ ゴシック"/>
                <a:cs typeface="ＭＳ ゴシック"/>
              </a:rPr>
              <a:t> Pattern</a:t>
            </a:r>
          </a:p>
          <a:p>
            <a:pPr marL="342900" indent="-342900" algn="l">
              <a:buFont typeface="Arial"/>
              <a:buChar char="•"/>
            </a:pPr>
            <a:r>
              <a:rPr lang="en-US" altLang="ja-JP" sz="2400" b="0" dirty="0" smtClean="0">
                <a:solidFill>
                  <a:schemeClr val="tx1"/>
                </a:solidFill>
                <a:latin typeface="+mn-lt"/>
                <a:ea typeface="ＭＳ ゴシック"/>
                <a:cs typeface="ＭＳ ゴシック"/>
              </a:rPr>
              <a:t>Prepare data for each test and rollback</a:t>
            </a:r>
          </a:p>
          <a:p>
            <a:pPr marL="342900" indent="-342900" algn="l">
              <a:buFont typeface="Arial"/>
              <a:buChar char="•"/>
            </a:pPr>
            <a:r>
              <a:rPr lang="en-US" altLang="ja-JP" sz="2400" b="0" dirty="0" smtClean="0">
                <a:solidFill>
                  <a:schemeClr val="tx1"/>
                </a:solidFill>
                <a:latin typeface="+mn-lt"/>
                <a:ea typeface="ＭＳ ゴシック"/>
                <a:cs typeface="ＭＳ ゴシック"/>
              </a:rPr>
              <a:t>Prepare data for all tests </a:t>
            </a:r>
            <a:r>
              <a:rPr lang="en-US" altLang="ja-JP" sz="2400" b="0" dirty="0">
                <a:solidFill>
                  <a:schemeClr val="tx1"/>
                </a:solidFill>
                <a:latin typeface="+mn-lt"/>
                <a:ea typeface="ＭＳ ゴシック"/>
                <a:cs typeface="ＭＳ ゴシック"/>
              </a:rPr>
              <a:t>and </a:t>
            </a:r>
            <a:r>
              <a:rPr lang="en-US" altLang="ja-JP" sz="2400" b="0" dirty="0" smtClean="0">
                <a:solidFill>
                  <a:schemeClr val="tx1"/>
                </a:solidFill>
                <a:latin typeface="+mn-lt"/>
                <a:ea typeface="ＭＳ ゴシック"/>
                <a:cs typeface="ＭＳ ゴシック"/>
              </a:rPr>
              <a:t>rollback</a:t>
            </a:r>
            <a:endParaRPr lang="en-US" altLang="ja-JP" sz="2400" b="0" dirty="0">
              <a:solidFill>
                <a:schemeClr val="tx1"/>
              </a:solidFill>
              <a:latin typeface="+mn-lt"/>
              <a:ea typeface="ＭＳ ゴシック"/>
              <a:cs typeface="ＭＳ ゴシック"/>
            </a:endParaRPr>
          </a:p>
          <a:p>
            <a:pPr marL="342900" indent="-342900" algn="l">
              <a:buFont typeface="Arial"/>
              <a:buChar char="•"/>
            </a:pPr>
            <a:r>
              <a:rPr lang="en-US" altLang="ja-JP" sz="2400" b="0" dirty="0" smtClean="0">
                <a:solidFill>
                  <a:schemeClr val="tx1"/>
                </a:solidFill>
                <a:latin typeface="+mn-lt"/>
                <a:ea typeface="ＭＳ ゴシック"/>
                <a:cs typeface="ＭＳ ゴシック"/>
              </a:rPr>
              <a:t>Run all tests and commit all data</a:t>
            </a:r>
          </a:p>
        </p:txBody>
      </p:sp>
    </p:spTree>
    <p:extLst>
      <p:ext uri="{BB962C8B-B14F-4D97-AF65-F5344CB8AC3E}">
        <p14:creationId xmlns:p14="http://schemas.microsoft.com/office/powerpoint/2010/main" val="55943711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Current knowledge of Exploratory </a:t>
            </a:r>
            <a:r>
              <a:rPr lang="en-US" altLang="ja-JP" dirty="0"/>
              <a:t>Testing</a:t>
            </a:r>
            <a:endParaRPr kumimoji="1" lang="ja-JP" altLang="en-US" dirty="0">
              <a:latin typeface="+mn-lt"/>
              <a:ea typeface="+mj-ea"/>
            </a:endParaRPr>
          </a:p>
        </p:txBody>
      </p:sp>
      <p:sp>
        <p:nvSpPr>
          <p:cNvPr id="10" name="タイトル 2"/>
          <p:cNvSpPr txBox="1">
            <a:spLocks/>
          </p:cNvSpPr>
          <p:nvPr/>
        </p:nvSpPr>
        <p:spPr>
          <a:xfrm>
            <a:off x="252000" y="945456"/>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smtClean="0">
                <a:solidFill>
                  <a:srgbClr val="BF0000"/>
                </a:solidFill>
                <a:latin typeface="+mn-lt"/>
                <a:ea typeface="ＭＳ ゴシック"/>
                <a:cs typeface="ＭＳ ゴシック"/>
              </a:rPr>
              <a:t>Session</a:t>
            </a:r>
            <a:r>
              <a:rPr lang="en-US" altLang="ja-JP" sz="2400" dirty="0">
                <a:solidFill>
                  <a:srgbClr val="BF0000"/>
                </a:solidFill>
                <a:latin typeface="+mn-lt"/>
                <a:ea typeface="ＭＳ ゴシック"/>
                <a:cs typeface="ＭＳ ゴシック"/>
              </a:rPr>
              <a:t>-based test management</a:t>
            </a:r>
          </a:p>
          <a:p>
            <a:pPr algn="l"/>
            <a:r>
              <a:rPr lang="en-US" altLang="ja-JP" sz="2400" b="0" dirty="0">
                <a:solidFill>
                  <a:schemeClr val="tx1"/>
                </a:solidFill>
                <a:latin typeface="+mn-lt"/>
                <a:ea typeface="ＭＳ ゴシック"/>
                <a:cs typeface="ＭＳ ゴシック"/>
                <a:hlinkClick r:id="rId3"/>
              </a:rPr>
              <a:t>http://www.satisfice.com/articles/sbtm.pdf</a:t>
            </a:r>
            <a:endParaRPr lang="en-US" altLang="ja-JP" sz="2400" b="0" dirty="0">
              <a:solidFill>
                <a:schemeClr val="tx1"/>
              </a:solidFill>
              <a:latin typeface="+mn-lt"/>
              <a:ea typeface="ＭＳ ゴシック"/>
              <a:cs typeface="ＭＳ ゴシック"/>
            </a:endParaRPr>
          </a:p>
        </p:txBody>
      </p:sp>
      <p:sp>
        <p:nvSpPr>
          <p:cNvPr id="11" name="タイトル 2"/>
          <p:cNvSpPr txBox="1">
            <a:spLocks/>
          </p:cNvSpPr>
          <p:nvPr/>
        </p:nvSpPr>
        <p:spPr>
          <a:xfrm>
            <a:off x="252000" y="4509120"/>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smtClean="0">
                <a:solidFill>
                  <a:srgbClr val="BF0000"/>
                </a:solidFill>
                <a:latin typeface="+mn-lt"/>
                <a:ea typeface="ＭＳ ゴシック"/>
                <a:cs typeface="ＭＳ ゴシック"/>
              </a:rPr>
              <a:t>Heuristics</a:t>
            </a:r>
            <a:endParaRPr lang="en-US" altLang="ja-JP" sz="2400" dirty="0">
              <a:solidFill>
                <a:srgbClr val="BF0000"/>
              </a:solidFill>
              <a:latin typeface="+mn-lt"/>
              <a:ea typeface="ＭＳ ゴシック"/>
              <a:cs typeface="ＭＳ ゴシック"/>
            </a:endParaRPr>
          </a:p>
          <a:p>
            <a:pPr marL="342900" indent="-342900" algn="l">
              <a:buFont typeface="Arial"/>
              <a:buChar char="•"/>
            </a:pPr>
            <a:r>
              <a:rPr lang="en-US" altLang="ja-JP" sz="2400" b="0" dirty="0">
                <a:solidFill>
                  <a:schemeClr val="tx1"/>
                </a:solidFill>
                <a:latin typeface="+mn-lt"/>
                <a:ea typeface="ＭＳ ゴシック"/>
                <a:cs typeface="ＭＳ ゴシック"/>
                <a:hlinkClick r:id="rId4"/>
              </a:rPr>
              <a:t>http://testobsessed.com/wp-content/uploads/2011/04/testheuristicscheatsheetv1.pdf</a:t>
            </a:r>
            <a:endParaRPr lang="en-US" altLang="ja-JP" sz="2400" b="0" dirty="0">
              <a:solidFill>
                <a:schemeClr val="tx1"/>
              </a:solidFill>
              <a:latin typeface="+mn-lt"/>
              <a:ea typeface="ＭＳ ゴシック"/>
              <a:cs typeface="ＭＳ ゴシック"/>
            </a:endParaRPr>
          </a:p>
          <a:p>
            <a:pPr marL="342900" indent="-342900" algn="l">
              <a:buFont typeface="Arial"/>
              <a:buChar char="•"/>
            </a:pPr>
            <a:r>
              <a:rPr lang="en-US" altLang="ja-JP" sz="2400" b="0" dirty="0">
                <a:solidFill>
                  <a:schemeClr val="tx1"/>
                </a:solidFill>
                <a:latin typeface="+mn-lt"/>
                <a:ea typeface="ＭＳ ゴシック"/>
                <a:cs typeface="ＭＳ ゴシック"/>
                <a:hlinkClick r:id="rId5"/>
              </a:rPr>
              <a:t>http://www.satisfice.com/tools/</a:t>
            </a:r>
            <a:r>
              <a:rPr lang="en-US" altLang="ja-JP" sz="2400" b="0" dirty="0" smtClean="0">
                <a:solidFill>
                  <a:schemeClr val="tx1"/>
                </a:solidFill>
                <a:latin typeface="+mn-lt"/>
                <a:ea typeface="ＭＳ ゴシック"/>
                <a:cs typeface="ＭＳ ゴシック"/>
                <a:hlinkClick r:id="rId5"/>
              </a:rPr>
              <a:t>htsm.pdf</a:t>
            </a:r>
            <a:endParaRPr lang="en-US" altLang="ja-JP" sz="2400" b="0" dirty="0">
              <a:solidFill>
                <a:schemeClr val="tx1"/>
              </a:solidFill>
              <a:latin typeface="+mn-lt"/>
              <a:ea typeface="ＭＳ ゴシック"/>
              <a:cs typeface="ＭＳ ゴシック"/>
            </a:endParaRPr>
          </a:p>
        </p:txBody>
      </p:sp>
      <p:sp>
        <p:nvSpPr>
          <p:cNvPr id="6" name="タイトル 2"/>
          <p:cNvSpPr txBox="1">
            <a:spLocks/>
          </p:cNvSpPr>
          <p:nvPr/>
        </p:nvSpPr>
        <p:spPr>
          <a:xfrm>
            <a:off x="252000" y="2727288"/>
            <a:ext cx="8640000" cy="162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smtClean="0">
                <a:solidFill>
                  <a:srgbClr val="BF0000"/>
                </a:solidFill>
                <a:latin typeface="+mn-lt"/>
                <a:ea typeface="ＭＳ ゴシック"/>
                <a:cs typeface="ＭＳ ゴシック"/>
              </a:rPr>
              <a:t>Test </a:t>
            </a:r>
            <a:r>
              <a:rPr lang="en-US" altLang="ja-JP" sz="2400" dirty="0">
                <a:solidFill>
                  <a:srgbClr val="BF0000"/>
                </a:solidFill>
                <a:latin typeface="+mn-lt"/>
                <a:ea typeface="ＭＳ ゴシック"/>
                <a:cs typeface="ＭＳ ゴシック"/>
              </a:rPr>
              <a:t>charters</a:t>
            </a:r>
          </a:p>
          <a:p>
            <a:pPr algn="l"/>
            <a:r>
              <a:rPr lang="en-US" altLang="ja-JP" sz="2400" b="0" dirty="0">
                <a:solidFill>
                  <a:schemeClr val="tx1"/>
                </a:solidFill>
                <a:latin typeface="+mn-lt"/>
                <a:ea typeface="ＭＳ ゴシック"/>
                <a:cs typeface="ＭＳ ゴシック"/>
                <a:hlinkClick r:id="rId6"/>
              </a:rPr>
              <a:t>http://www.qualitestgroup.com/howTo/How-to-write-an-Exploratory-Test-Charter</a:t>
            </a:r>
            <a:endParaRPr lang="en-US" altLang="ja-JP" sz="2400" b="0" dirty="0">
              <a:solidFill>
                <a:schemeClr val="tx1"/>
              </a:solidFill>
              <a:latin typeface="+mn-lt"/>
              <a:ea typeface="ＭＳ ゴシック"/>
              <a:cs typeface="ＭＳ ゴシック"/>
            </a:endParaRPr>
          </a:p>
        </p:txBody>
      </p:sp>
    </p:spTree>
    <p:extLst>
      <p:ext uri="{BB962C8B-B14F-4D97-AF65-F5344CB8AC3E}">
        <p14:creationId xmlns:p14="http://schemas.microsoft.com/office/powerpoint/2010/main" val="4024418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Mutation Testing (1)</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t"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smtClean="0">
                <a:solidFill>
                  <a:schemeClr val="tx1"/>
                </a:solidFill>
                <a:latin typeface="+mn-lt"/>
                <a:ea typeface="ＭＳ ゴシック"/>
                <a:cs typeface="ＭＳ ゴシック"/>
              </a:rPr>
              <a:t>&lt;Example&gt;</a:t>
            </a:r>
            <a:endParaRPr lang="en-US" altLang="ja-JP" sz="2400" b="0" dirty="0">
              <a:solidFill>
                <a:schemeClr val="tx1"/>
              </a:solidFill>
              <a:latin typeface="+mn-lt"/>
              <a:ea typeface="ＭＳ ゴシック"/>
              <a:cs typeface="ＭＳ ゴシック"/>
            </a:endParaRPr>
          </a:p>
          <a:p>
            <a:pPr algn="l"/>
            <a:r>
              <a:rPr lang="en-US" altLang="ja-JP" sz="2000" b="0" dirty="0" smtClean="0">
                <a:solidFill>
                  <a:schemeClr val="tx1"/>
                </a:solidFill>
                <a:latin typeface="+mn-lt"/>
                <a:ea typeface="ＭＳ ゴシック"/>
                <a:cs typeface="ＭＳ ゴシック"/>
              </a:rPr>
              <a:t>// Production code</a:t>
            </a:r>
          </a:p>
          <a:p>
            <a:pPr algn="l"/>
            <a:r>
              <a:rPr lang="en-US" altLang="ja-JP" sz="2000" b="0" dirty="0" smtClean="0">
                <a:solidFill>
                  <a:schemeClr val="tx1"/>
                </a:solidFill>
                <a:latin typeface="+mn-lt"/>
                <a:ea typeface="ＭＳ ゴシック"/>
                <a:cs typeface="ＭＳ ゴシック"/>
              </a:rPr>
              <a:t>int </a:t>
            </a:r>
            <a:r>
              <a:rPr lang="en-US" altLang="ja-JP" sz="2000" b="0" dirty="0">
                <a:solidFill>
                  <a:schemeClr val="tx1"/>
                </a:solidFill>
                <a:latin typeface="+mn-lt"/>
                <a:ea typeface="ＭＳ ゴシック"/>
                <a:cs typeface="ＭＳ ゴシック"/>
              </a:rPr>
              <a:t>foo (int x, int y) {</a:t>
            </a:r>
          </a:p>
          <a:p>
            <a:pPr algn="l"/>
            <a:r>
              <a:rPr lang="en-US" altLang="ja-JP" sz="2000" b="0" dirty="0">
                <a:solidFill>
                  <a:schemeClr val="tx1"/>
                </a:solidFill>
                <a:latin typeface="+mn-lt"/>
                <a:ea typeface="ＭＳ ゴシック"/>
                <a:cs typeface="ＭＳ ゴシック"/>
              </a:rPr>
              <a:t>	int z = 0;</a:t>
            </a:r>
          </a:p>
          <a:p>
            <a:pPr algn="l"/>
            <a:r>
              <a:rPr lang="en-US" altLang="ja-JP" sz="2000" b="0" dirty="0">
                <a:solidFill>
                  <a:schemeClr val="tx1"/>
                </a:solidFill>
                <a:latin typeface="+mn-lt"/>
                <a:ea typeface="ＭＳ ゴシック"/>
                <a:cs typeface="ＭＳ ゴシック"/>
              </a:rPr>
              <a:t>	if ((x &gt; 0) &amp;&amp; (y &gt; 0)) {</a:t>
            </a:r>
          </a:p>
          <a:p>
            <a:pPr algn="l"/>
            <a:r>
              <a:rPr lang="en-US" altLang="ja-JP" sz="2000" b="0" dirty="0">
                <a:solidFill>
                  <a:schemeClr val="tx1"/>
                </a:solidFill>
                <a:latin typeface="+mn-lt"/>
                <a:ea typeface="ＭＳ ゴシック"/>
                <a:cs typeface="ＭＳ ゴシック"/>
              </a:rPr>
              <a:t>		z = x;</a:t>
            </a:r>
          </a:p>
          <a:p>
            <a:pPr algn="l"/>
            <a:r>
              <a:rPr lang="en-US" altLang="ja-JP" sz="2000" b="0" dirty="0">
                <a:solidFill>
                  <a:schemeClr val="tx1"/>
                </a:solidFill>
                <a:latin typeface="+mn-lt"/>
                <a:ea typeface="ＭＳ ゴシック"/>
                <a:cs typeface="ＭＳ ゴシック"/>
              </a:rPr>
              <a:t>	}</a:t>
            </a:r>
          </a:p>
          <a:p>
            <a:pPr algn="l"/>
            <a:r>
              <a:rPr lang="en-US" altLang="ja-JP" sz="2000" b="0" dirty="0">
                <a:solidFill>
                  <a:schemeClr val="tx1"/>
                </a:solidFill>
                <a:latin typeface="+mn-lt"/>
                <a:ea typeface="ＭＳ ゴシック"/>
                <a:cs typeface="ＭＳ ゴシック"/>
              </a:rPr>
              <a:t>	return z;</a:t>
            </a:r>
          </a:p>
          <a:p>
            <a:pPr algn="l"/>
            <a:r>
              <a:rPr lang="en-US" altLang="ja-JP" sz="2000" b="0" dirty="0">
                <a:solidFill>
                  <a:schemeClr val="tx1"/>
                </a:solidFill>
                <a:latin typeface="+mn-lt"/>
                <a:ea typeface="ＭＳ ゴシック"/>
                <a:cs typeface="ＭＳ ゴシック"/>
              </a:rPr>
              <a:t>}</a:t>
            </a:r>
          </a:p>
          <a:p>
            <a:pPr algn="l"/>
            <a:endParaRPr lang="en-US" altLang="ja-JP" sz="2000" b="0" dirty="0">
              <a:solidFill>
                <a:schemeClr val="tx1"/>
              </a:solidFill>
              <a:latin typeface="+mn-lt"/>
              <a:ea typeface="ＭＳ ゴシック"/>
              <a:cs typeface="ＭＳ ゴシック"/>
            </a:endParaRPr>
          </a:p>
          <a:p>
            <a:pPr algn="l"/>
            <a:r>
              <a:rPr lang="en-US" altLang="ja-JP" sz="2000" b="0" dirty="0" smtClean="0">
                <a:solidFill>
                  <a:schemeClr val="tx1"/>
                </a:solidFill>
                <a:latin typeface="+mn-lt"/>
                <a:ea typeface="ＭＳ ゴシック"/>
                <a:cs typeface="ＭＳ ゴシック"/>
              </a:rPr>
              <a:t>// Test code</a:t>
            </a:r>
            <a:endParaRPr lang="en-US" altLang="ja-JP" sz="2000" b="0" dirty="0">
              <a:solidFill>
                <a:schemeClr val="tx1"/>
              </a:solidFill>
              <a:latin typeface="+mn-lt"/>
              <a:ea typeface="ＭＳ ゴシック"/>
              <a:cs typeface="ＭＳ ゴシック"/>
            </a:endParaRPr>
          </a:p>
          <a:p>
            <a:pPr algn="l"/>
            <a:r>
              <a:rPr lang="en-US" altLang="ja-JP" sz="2000" b="0" dirty="0" smtClean="0">
                <a:solidFill>
                  <a:schemeClr val="tx1"/>
                </a:solidFill>
                <a:latin typeface="+mn-lt"/>
                <a:ea typeface="ＭＳ ゴシック"/>
                <a:cs typeface="ＭＳ ゴシック"/>
              </a:rPr>
              <a:t>assertEquals(</a:t>
            </a:r>
            <a:r>
              <a:rPr lang="en-US" altLang="ja-JP" sz="2000" b="0" dirty="0">
                <a:solidFill>
                  <a:schemeClr val="tx1"/>
                </a:solidFill>
                <a:latin typeface="+mn-lt"/>
                <a:ea typeface="ＭＳ ゴシック"/>
                <a:cs typeface="ＭＳ ゴシック"/>
              </a:rPr>
              <a:t>2, foo(2, 2))</a:t>
            </a:r>
          </a:p>
          <a:p>
            <a:pPr algn="l"/>
            <a:r>
              <a:rPr lang="en-US" altLang="ja-JP" sz="2000" b="0" dirty="0" smtClean="0">
                <a:solidFill>
                  <a:schemeClr val="tx1"/>
                </a:solidFill>
                <a:latin typeface="+mn-lt"/>
                <a:ea typeface="ＭＳ ゴシック"/>
                <a:cs typeface="ＭＳ ゴシック"/>
              </a:rPr>
              <a:t>assertEquals(</a:t>
            </a:r>
            <a:r>
              <a:rPr lang="en-US" altLang="ja-JP" sz="2000" b="0" dirty="0">
                <a:solidFill>
                  <a:schemeClr val="tx1"/>
                </a:solidFill>
                <a:latin typeface="+mn-lt"/>
                <a:ea typeface="ＭＳ ゴシック"/>
                <a:cs typeface="ＭＳ ゴシック"/>
              </a:rPr>
              <a:t>0, foo(2, -1))</a:t>
            </a:r>
          </a:p>
          <a:p>
            <a:pPr algn="l"/>
            <a:r>
              <a:rPr lang="en-US" altLang="ja-JP" sz="2000" b="0" dirty="0" smtClean="0">
                <a:solidFill>
                  <a:schemeClr val="tx1"/>
                </a:solidFill>
                <a:latin typeface="+mn-lt"/>
                <a:ea typeface="ＭＳ ゴシック"/>
                <a:cs typeface="ＭＳ ゴシック"/>
              </a:rPr>
              <a:t>assertEquals(</a:t>
            </a:r>
            <a:r>
              <a:rPr lang="en-US" altLang="ja-JP" sz="2000" b="0" dirty="0">
                <a:solidFill>
                  <a:schemeClr val="tx1"/>
                </a:solidFill>
                <a:latin typeface="+mn-lt"/>
                <a:ea typeface="ＭＳ ゴシック"/>
                <a:cs typeface="ＭＳ ゴシック"/>
              </a:rPr>
              <a:t>0, foo(-1, 2))</a:t>
            </a:r>
          </a:p>
        </p:txBody>
      </p:sp>
    </p:spTree>
    <p:extLst>
      <p:ext uri="{BB962C8B-B14F-4D97-AF65-F5344CB8AC3E}">
        <p14:creationId xmlns:p14="http://schemas.microsoft.com/office/powerpoint/2010/main" val="18805897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noFill/>
          </a:ln>
        </p:spPr>
        <p:txBody>
          <a:bodyPr>
            <a:normAutofit fontScale="90000"/>
          </a:bodyPr>
          <a:lstStyle/>
          <a:p>
            <a:r>
              <a:rPr lang="en-US" altLang="ja-JP" dirty="0" smtClean="0"/>
              <a:t>Mutation Testing (2)</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t"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smtClean="0">
                <a:solidFill>
                  <a:schemeClr val="tx1"/>
                </a:solidFill>
                <a:latin typeface="+mn-lt"/>
                <a:ea typeface="ＭＳ ゴシック"/>
                <a:cs typeface="ＭＳ ゴシック"/>
              </a:rPr>
              <a:t>&lt;Add mutant&gt;</a:t>
            </a:r>
            <a:endParaRPr lang="en-US" altLang="ja-JP" sz="2400" b="0" dirty="0">
              <a:solidFill>
                <a:schemeClr val="tx1"/>
              </a:solidFill>
              <a:latin typeface="+mn-lt"/>
              <a:ea typeface="ＭＳ ゴシック"/>
              <a:cs typeface="ＭＳ ゴシック"/>
            </a:endParaRPr>
          </a:p>
          <a:p>
            <a:pPr algn="l"/>
            <a:r>
              <a:rPr lang="en-US" altLang="ja-JP" sz="2000" b="0" dirty="0" smtClean="0">
                <a:solidFill>
                  <a:schemeClr val="tx1"/>
                </a:solidFill>
                <a:latin typeface="+mn-lt"/>
                <a:ea typeface="ＭＳ ゴシック"/>
                <a:cs typeface="ＭＳ ゴシック"/>
              </a:rPr>
              <a:t>// Production code</a:t>
            </a:r>
          </a:p>
          <a:p>
            <a:pPr algn="l"/>
            <a:r>
              <a:rPr lang="en-US" altLang="ja-JP" sz="2000" b="0" dirty="0" smtClean="0">
                <a:solidFill>
                  <a:schemeClr val="tx1"/>
                </a:solidFill>
                <a:latin typeface="+mn-lt"/>
                <a:ea typeface="ＭＳ ゴシック"/>
                <a:cs typeface="ＭＳ ゴシック"/>
              </a:rPr>
              <a:t>int </a:t>
            </a:r>
            <a:r>
              <a:rPr lang="en-US" altLang="ja-JP" sz="2000" b="0" dirty="0">
                <a:solidFill>
                  <a:schemeClr val="tx1"/>
                </a:solidFill>
                <a:latin typeface="+mn-lt"/>
                <a:ea typeface="ＭＳ ゴシック"/>
                <a:cs typeface="ＭＳ ゴシック"/>
              </a:rPr>
              <a:t>foo (int x, int y) {</a:t>
            </a:r>
          </a:p>
          <a:p>
            <a:pPr algn="l"/>
            <a:r>
              <a:rPr lang="en-US" altLang="ja-JP" sz="2000" b="0" dirty="0">
                <a:solidFill>
                  <a:schemeClr val="tx1"/>
                </a:solidFill>
                <a:latin typeface="+mn-lt"/>
                <a:ea typeface="ＭＳ ゴシック"/>
                <a:cs typeface="ＭＳ ゴシック"/>
              </a:rPr>
              <a:t>	int z = 0;</a:t>
            </a:r>
          </a:p>
          <a:p>
            <a:pPr algn="l"/>
            <a:r>
              <a:rPr lang="en-US" altLang="ja-JP" sz="2000" b="0" dirty="0">
                <a:solidFill>
                  <a:schemeClr val="tx1"/>
                </a:solidFill>
                <a:latin typeface="+mn-lt"/>
                <a:ea typeface="ＭＳ ゴシック"/>
                <a:cs typeface="ＭＳ ゴシック"/>
              </a:rPr>
              <a:t>	if ((x &gt; 0) &amp;&amp; (y </a:t>
            </a:r>
            <a:r>
              <a:rPr lang="en-US" altLang="ja-JP" sz="2000" dirty="0" smtClean="0">
                <a:solidFill>
                  <a:srgbClr val="BF0000"/>
                </a:solidFill>
                <a:latin typeface="+mn-lt"/>
                <a:ea typeface="ＭＳ ゴシック"/>
                <a:cs typeface="ＭＳ ゴシック"/>
              </a:rPr>
              <a:t>&gt;=</a:t>
            </a:r>
            <a:r>
              <a:rPr lang="en-US" altLang="ja-JP" sz="2000" b="0" dirty="0" smtClean="0">
                <a:solidFill>
                  <a:schemeClr val="tx1"/>
                </a:solidFill>
                <a:latin typeface="+mn-lt"/>
                <a:ea typeface="ＭＳ ゴシック"/>
                <a:cs typeface="ＭＳ ゴシック"/>
              </a:rPr>
              <a:t> </a:t>
            </a:r>
            <a:r>
              <a:rPr lang="en-US" altLang="ja-JP" sz="2000" b="0" dirty="0">
                <a:solidFill>
                  <a:schemeClr val="tx1"/>
                </a:solidFill>
                <a:latin typeface="+mn-lt"/>
                <a:ea typeface="ＭＳ ゴシック"/>
                <a:cs typeface="ＭＳ ゴシック"/>
              </a:rPr>
              <a:t>0)) {</a:t>
            </a:r>
          </a:p>
          <a:p>
            <a:pPr algn="l"/>
            <a:r>
              <a:rPr lang="en-US" altLang="ja-JP" sz="2000" b="0" dirty="0">
                <a:solidFill>
                  <a:schemeClr val="tx1"/>
                </a:solidFill>
                <a:latin typeface="+mn-lt"/>
                <a:ea typeface="ＭＳ ゴシック"/>
                <a:cs typeface="ＭＳ ゴシック"/>
              </a:rPr>
              <a:t>		z = x;</a:t>
            </a:r>
          </a:p>
          <a:p>
            <a:pPr algn="l"/>
            <a:r>
              <a:rPr lang="en-US" altLang="ja-JP" sz="2000" b="0" dirty="0">
                <a:solidFill>
                  <a:schemeClr val="tx1"/>
                </a:solidFill>
                <a:latin typeface="+mn-lt"/>
                <a:ea typeface="ＭＳ ゴシック"/>
                <a:cs typeface="ＭＳ ゴシック"/>
              </a:rPr>
              <a:t>	}</a:t>
            </a:r>
          </a:p>
          <a:p>
            <a:pPr algn="l"/>
            <a:r>
              <a:rPr lang="en-US" altLang="ja-JP" sz="2000" b="0" dirty="0">
                <a:solidFill>
                  <a:schemeClr val="tx1"/>
                </a:solidFill>
                <a:latin typeface="+mn-lt"/>
                <a:ea typeface="ＭＳ ゴシック"/>
                <a:cs typeface="ＭＳ ゴシック"/>
              </a:rPr>
              <a:t>	return z;</a:t>
            </a:r>
          </a:p>
          <a:p>
            <a:pPr algn="l"/>
            <a:r>
              <a:rPr lang="en-US" altLang="ja-JP" sz="2000" b="0" dirty="0">
                <a:solidFill>
                  <a:schemeClr val="tx1"/>
                </a:solidFill>
                <a:latin typeface="+mn-lt"/>
                <a:ea typeface="ＭＳ ゴシック"/>
                <a:cs typeface="ＭＳ ゴシック"/>
              </a:rPr>
              <a:t>}</a:t>
            </a:r>
          </a:p>
          <a:p>
            <a:pPr algn="l"/>
            <a:endParaRPr lang="en-US" altLang="ja-JP" sz="2000" b="0" dirty="0">
              <a:solidFill>
                <a:schemeClr val="tx1"/>
              </a:solidFill>
              <a:latin typeface="+mn-lt"/>
              <a:ea typeface="ＭＳ ゴシック"/>
              <a:cs typeface="ＭＳ ゴシック"/>
            </a:endParaRPr>
          </a:p>
          <a:p>
            <a:pPr algn="l"/>
            <a:r>
              <a:rPr lang="en-US" altLang="ja-JP" sz="2000" b="0" dirty="0" smtClean="0">
                <a:solidFill>
                  <a:schemeClr val="tx1"/>
                </a:solidFill>
                <a:latin typeface="+mn-lt"/>
                <a:ea typeface="ＭＳ ゴシック"/>
                <a:cs typeface="ＭＳ ゴシック"/>
              </a:rPr>
              <a:t>// Test code</a:t>
            </a:r>
            <a:endParaRPr lang="en-US" altLang="ja-JP" sz="2000" b="0" dirty="0">
              <a:solidFill>
                <a:schemeClr val="tx1"/>
              </a:solidFill>
              <a:latin typeface="+mn-lt"/>
              <a:ea typeface="ＭＳ ゴシック"/>
              <a:cs typeface="ＭＳ ゴシック"/>
            </a:endParaRPr>
          </a:p>
          <a:p>
            <a:pPr algn="l"/>
            <a:r>
              <a:rPr lang="en-US" altLang="ja-JP" sz="2000" b="0" dirty="0" smtClean="0">
                <a:solidFill>
                  <a:schemeClr val="tx1"/>
                </a:solidFill>
                <a:latin typeface="+mn-lt"/>
                <a:ea typeface="ＭＳ ゴシック"/>
                <a:cs typeface="ＭＳ ゴシック"/>
              </a:rPr>
              <a:t>assertEquals(</a:t>
            </a:r>
            <a:r>
              <a:rPr lang="en-US" altLang="ja-JP" sz="2000" b="0" dirty="0">
                <a:solidFill>
                  <a:schemeClr val="tx1"/>
                </a:solidFill>
                <a:latin typeface="+mn-lt"/>
                <a:ea typeface="ＭＳ ゴシック"/>
                <a:cs typeface="ＭＳ ゴシック"/>
              </a:rPr>
              <a:t>2, foo(2, 2))</a:t>
            </a:r>
          </a:p>
          <a:p>
            <a:pPr algn="l"/>
            <a:r>
              <a:rPr lang="en-US" altLang="ja-JP" sz="2000" b="0" dirty="0" smtClean="0">
                <a:solidFill>
                  <a:schemeClr val="tx1"/>
                </a:solidFill>
                <a:latin typeface="+mn-lt"/>
                <a:ea typeface="ＭＳ ゴシック"/>
                <a:cs typeface="ＭＳ ゴシック"/>
              </a:rPr>
              <a:t>assertEquals(</a:t>
            </a:r>
            <a:r>
              <a:rPr lang="en-US" altLang="ja-JP" sz="2000" b="0" dirty="0">
                <a:solidFill>
                  <a:schemeClr val="tx1"/>
                </a:solidFill>
                <a:latin typeface="+mn-lt"/>
                <a:ea typeface="ＭＳ ゴシック"/>
                <a:cs typeface="ＭＳ ゴシック"/>
              </a:rPr>
              <a:t>0, foo(2, -1))</a:t>
            </a:r>
          </a:p>
          <a:p>
            <a:pPr algn="l"/>
            <a:r>
              <a:rPr lang="en-US" altLang="ja-JP" sz="2000" b="0" dirty="0" smtClean="0">
                <a:solidFill>
                  <a:schemeClr val="tx1"/>
                </a:solidFill>
                <a:latin typeface="+mn-lt"/>
                <a:ea typeface="ＭＳ ゴシック"/>
                <a:cs typeface="ＭＳ ゴシック"/>
              </a:rPr>
              <a:t>assertEquals(</a:t>
            </a:r>
            <a:r>
              <a:rPr lang="en-US" altLang="ja-JP" sz="2000" b="0" dirty="0">
                <a:solidFill>
                  <a:schemeClr val="tx1"/>
                </a:solidFill>
                <a:latin typeface="+mn-lt"/>
                <a:ea typeface="ＭＳ ゴシック"/>
                <a:cs typeface="ＭＳ ゴシック"/>
              </a:rPr>
              <a:t>0, foo(-1, 2))</a:t>
            </a:r>
          </a:p>
        </p:txBody>
      </p:sp>
    </p:spTree>
    <p:extLst>
      <p:ext uri="{BB962C8B-B14F-4D97-AF65-F5344CB8AC3E}">
        <p14:creationId xmlns:p14="http://schemas.microsoft.com/office/powerpoint/2010/main" val="341106984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Mutation Testing (3)</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t"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smtClean="0">
                <a:solidFill>
                  <a:schemeClr val="tx1"/>
                </a:solidFill>
                <a:latin typeface="+mn-lt"/>
                <a:ea typeface="ＭＳ ゴシック"/>
                <a:cs typeface="ＭＳ ゴシック"/>
              </a:rPr>
              <a:t>&lt;Kill mutant by changing unit test&gt;</a:t>
            </a:r>
            <a:endParaRPr lang="en-US" altLang="ja-JP" sz="2400" b="0" dirty="0">
              <a:solidFill>
                <a:schemeClr val="tx1"/>
              </a:solidFill>
              <a:latin typeface="+mn-lt"/>
              <a:ea typeface="ＭＳ ゴシック"/>
              <a:cs typeface="ＭＳ ゴシック"/>
            </a:endParaRPr>
          </a:p>
          <a:p>
            <a:pPr algn="l"/>
            <a:r>
              <a:rPr lang="en-US" altLang="ja-JP" sz="2000" b="0" dirty="0" smtClean="0">
                <a:solidFill>
                  <a:schemeClr val="tx1"/>
                </a:solidFill>
                <a:latin typeface="+mn-lt"/>
                <a:ea typeface="ＭＳ ゴシック"/>
                <a:cs typeface="ＭＳ ゴシック"/>
              </a:rPr>
              <a:t>// Production code</a:t>
            </a:r>
          </a:p>
          <a:p>
            <a:pPr algn="l"/>
            <a:r>
              <a:rPr lang="en-US" altLang="ja-JP" sz="2000" b="0" dirty="0" smtClean="0">
                <a:solidFill>
                  <a:schemeClr val="tx1"/>
                </a:solidFill>
                <a:latin typeface="+mn-lt"/>
                <a:ea typeface="ＭＳ ゴシック"/>
                <a:cs typeface="ＭＳ ゴシック"/>
              </a:rPr>
              <a:t>int </a:t>
            </a:r>
            <a:r>
              <a:rPr lang="en-US" altLang="ja-JP" sz="2000" b="0" dirty="0">
                <a:solidFill>
                  <a:schemeClr val="tx1"/>
                </a:solidFill>
                <a:latin typeface="+mn-lt"/>
                <a:ea typeface="ＭＳ ゴシック"/>
                <a:cs typeface="ＭＳ ゴシック"/>
              </a:rPr>
              <a:t>foo (int x, int y) {</a:t>
            </a:r>
          </a:p>
          <a:p>
            <a:pPr algn="l"/>
            <a:r>
              <a:rPr lang="en-US" altLang="ja-JP" sz="2000" b="0" dirty="0">
                <a:solidFill>
                  <a:schemeClr val="tx1"/>
                </a:solidFill>
                <a:latin typeface="+mn-lt"/>
                <a:ea typeface="ＭＳ ゴシック"/>
                <a:cs typeface="ＭＳ ゴシック"/>
              </a:rPr>
              <a:t>	int z = 0;</a:t>
            </a:r>
          </a:p>
          <a:p>
            <a:pPr algn="l"/>
            <a:r>
              <a:rPr lang="en-US" altLang="ja-JP" sz="2000" b="0" dirty="0">
                <a:solidFill>
                  <a:schemeClr val="tx1"/>
                </a:solidFill>
                <a:latin typeface="+mn-lt"/>
                <a:ea typeface="ＭＳ ゴシック"/>
                <a:cs typeface="ＭＳ ゴシック"/>
              </a:rPr>
              <a:t>	if ((x &gt; 0) &amp;&amp; (y </a:t>
            </a:r>
            <a:r>
              <a:rPr lang="en-US" altLang="ja-JP" sz="2000" dirty="0" smtClean="0">
                <a:solidFill>
                  <a:srgbClr val="BF0000"/>
                </a:solidFill>
                <a:latin typeface="+mn-lt"/>
                <a:ea typeface="ＭＳ ゴシック"/>
                <a:cs typeface="ＭＳ ゴシック"/>
              </a:rPr>
              <a:t>&gt;=</a:t>
            </a:r>
            <a:r>
              <a:rPr lang="en-US" altLang="ja-JP" sz="2000" b="0" dirty="0" smtClean="0">
                <a:solidFill>
                  <a:schemeClr val="tx1"/>
                </a:solidFill>
                <a:latin typeface="+mn-lt"/>
                <a:ea typeface="ＭＳ ゴシック"/>
                <a:cs typeface="ＭＳ ゴシック"/>
              </a:rPr>
              <a:t> </a:t>
            </a:r>
            <a:r>
              <a:rPr lang="en-US" altLang="ja-JP" sz="2000" b="0" dirty="0">
                <a:solidFill>
                  <a:schemeClr val="tx1"/>
                </a:solidFill>
                <a:latin typeface="+mn-lt"/>
                <a:ea typeface="ＭＳ ゴシック"/>
                <a:cs typeface="ＭＳ ゴシック"/>
              </a:rPr>
              <a:t>0)) {</a:t>
            </a:r>
          </a:p>
          <a:p>
            <a:pPr algn="l"/>
            <a:r>
              <a:rPr lang="en-US" altLang="ja-JP" sz="2000" b="0" dirty="0">
                <a:solidFill>
                  <a:schemeClr val="tx1"/>
                </a:solidFill>
                <a:latin typeface="+mn-lt"/>
                <a:ea typeface="ＭＳ ゴシック"/>
                <a:cs typeface="ＭＳ ゴシック"/>
              </a:rPr>
              <a:t>		z = x;</a:t>
            </a:r>
          </a:p>
          <a:p>
            <a:pPr algn="l"/>
            <a:r>
              <a:rPr lang="en-US" altLang="ja-JP" sz="2000" b="0" dirty="0">
                <a:solidFill>
                  <a:schemeClr val="tx1"/>
                </a:solidFill>
                <a:latin typeface="+mn-lt"/>
                <a:ea typeface="ＭＳ ゴシック"/>
                <a:cs typeface="ＭＳ ゴシック"/>
              </a:rPr>
              <a:t>	}</a:t>
            </a:r>
          </a:p>
          <a:p>
            <a:pPr algn="l"/>
            <a:r>
              <a:rPr lang="en-US" altLang="ja-JP" sz="2000" b="0" dirty="0">
                <a:solidFill>
                  <a:schemeClr val="tx1"/>
                </a:solidFill>
                <a:latin typeface="+mn-lt"/>
                <a:ea typeface="ＭＳ ゴシック"/>
                <a:cs typeface="ＭＳ ゴシック"/>
              </a:rPr>
              <a:t>	return z;</a:t>
            </a:r>
          </a:p>
          <a:p>
            <a:pPr algn="l"/>
            <a:r>
              <a:rPr lang="en-US" altLang="ja-JP" sz="2000" b="0" dirty="0">
                <a:solidFill>
                  <a:schemeClr val="tx1"/>
                </a:solidFill>
                <a:latin typeface="+mn-lt"/>
                <a:ea typeface="ＭＳ ゴシック"/>
                <a:cs typeface="ＭＳ ゴシック"/>
              </a:rPr>
              <a:t>}</a:t>
            </a:r>
          </a:p>
          <a:p>
            <a:pPr algn="l"/>
            <a:endParaRPr lang="en-US" altLang="ja-JP" sz="2000" b="0" dirty="0">
              <a:solidFill>
                <a:schemeClr val="tx1"/>
              </a:solidFill>
              <a:latin typeface="+mn-lt"/>
              <a:ea typeface="ＭＳ ゴシック"/>
              <a:cs typeface="ＭＳ ゴシック"/>
            </a:endParaRPr>
          </a:p>
          <a:p>
            <a:pPr algn="l"/>
            <a:r>
              <a:rPr lang="en-US" altLang="ja-JP" sz="2000" b="0" dirty="0" smtClean="0">
                <a:solidFill>
                  <a:schemeClr val="tx1"/>
                </a:solidFill>
                <a:latin typeface="+mn-lt"/>
                <a:ea typeface="ＭＳ ゴシック"/>
                <a:cs typeface="ＭＳ ゴシック"/>
              </a:rPr>
              <a:t>// Test code</a:t>
            </a:r>
            <a:endParaRPr lang="en-US" altLang="ja-JP" sz="2000" b="0" dirty="0">
              <a:solidFill>
                <a:schemeClr val="tx1"/>
              </a:solidFill>
              <a:latin typeface="+mn-lt"/>
              <a:ea typeface="ＭＳ ゴシック"/>
              <a:cs typeface="ＭＳ ゴシック"/>
            </a:endParaRPr>
          </a:p>
          <a:p>
            <a:pPr algn="l"/>
            <a:r>
              <a:rPr lang="en-US" altLang="ja-JP" sz="2000" b="0" dirty="0" smtClean="0">
                <a:solidFill>
                  <a:schemeClr val="tx1"/>
                </a:solidFill>
                <a:latin typeface="+mn-lt"/>
                <a:ea typeface="ＭＳ ゴシック"/>
                <a:cs typeface="ＭＳ ゴシック"/>
              </a:rPr>
              <a:t>assertEquals(</a:t>
            </a:r>
            <a:r>
              <a:rPr lang="en-US" altLang="ja-JP" sz="2000" b="0" dirty="0">
                <a:solidFill>
                  <a:schemeClr val="tx1"/>
                </a:solidFill>
                <a:latin typeface="+mn-lt"/>
                <a:ea typeface="ＭＳ ゴシック"/>
                <a:cs typeface="ＭＳ ゴシック"/>
              </a:rPr>
              <a:t>2, foo(2, 2))</a:t>
            </a:r>
          </a:p>
          <a:p>
            <a:pPr algn="l"/>
            <a:r>
              <a:rPr lang="en-US" altLang="ja-JP" sz="2000" b="0" dirty="0" smtClean="0">
                <a:solidFill>
                  <a:schemeClr val="tx1"/>
                </a:solidFill>
                <a:latin typeface="+mn-lt"/>
                <a:ea typeface="ＭＳ ゴシック"/>
                <a:cs typeface="ＭＳ ゴシック"/>
              </a:rPr>
              <a:t>assertEquals(</a:t>
            </a:r>
            <a:r>
              <a:rPr lang="en-US" altLang="ja-JP" sz="2000" b="0" dirty="0">
                <a:solidFill>
                  <a:schemeClr val="tx1"/>
                </a:solidFill>
                <a:latin typeface="+mn-lt"/>
                <a:ea typeface="ＭＳ ゴシック"/>
                <a:cs typeface="ＭＳ ゴシック"/>
              </a:rPr>
              <a:t>0, foo(2, </a:t>
            </a:r>
            <a:r>
              <a:rPr lang="en-US" altLang="ja-JP" sz="2000" dirty="0" smtClean="0">
                <a:solidFill>
                  <a:srgbClr val="BF0000"/>
                </a:solidFill>
                <a:latin typeface="+mn-lt"/>
                <a:ea typeface="ＭＳ ゴシック"/>
                <a:cs typeface="ＭＳ ゴシック"/>
              </a:rPr>
              <a:t>0</a:t>
            </a:r>
            <a:r>
              <a:rPr lang="en-US" altLang="ja-JP" sz="2000" b="0" dirty="0" smtClean="0">
                <a:solidFill>
                  <a:schemeClr val="tx1"/>
                </a:solidFill>
                <a:latin typeface="+mn-lt"/>
                <a:ea typeface="ＭＳ ゴシック"/>
                <a:cs typeface="ＭＳ ゴシック"/>
              </a:rPr>
              <a:t>)</a:t>
            </a:r>
            <a:r>
              <a:rPr lang="en-US" altLang="ja-JP" sz="2000" b="0" dirty="0">
                <a:solidFill>
                  <a:schemeClr val="tx1"/>
                </a:solidFill>
                <a:latin typeface="+mn-lt"/>
                <a:ea typeface="ＭＳ ゴシック"/>
                <a:cs typeface="ＭＳ ゴシック"/>
              </a:rPr>
              <a:t>)</a:t>
            </a:r>
          </a:p>
          <a:p>
            <a:pPr algn="l"/>
            <a:r>
              <a:rPr lang="en-US" altLang="ja-JP" sz="2000" b="0" dirty="0" smtClean="0">
                <a:solidFill>
                  <a:schemeClr val="tx1"/>
                </a:solidFill>
                <a:latin typeface="+mn-lt"/>
                <a:ea typeface="ＭＳ ゴシック"/>
                <a:cs typeface="ＭＳ ゴシック"/>
              </a:rPr>
              <a:t>assertEquals(</a:t>
            </a:r>
            <a:r>
              <a:rPr lang="en-US" altLang="ja-JP" sz="2000" b="0" dirty="0">
                <a:solidFill>
                  <a:schemeClr val="tx1"/>
                </a:solidFill>
                <a:latin typeface="+mn-lt"/>
                <a:ea typeface="ＭＳ ゴシック"/>
                <a:cs typeface="ＭＳ ゴシック"/>
              </a:rPr>
              <a:t>0, foo(-1, 2))</a:t>
            </a:r>
          </a:p>
        </p:txBody>
      </p:sp>
    </p:spTree>
    <p:extLst>
      <p:ext uri="{BB962C8B-B14F-4D97-AF65-F5344CB8AC3E}">
        <p14:creationId xmlns:p14="http://schemas.microsoft.com/office/powerpoint/2010/main" val="10208262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a:t>Mutation Testing (4)</a:t>
            </a:r>
            <a:endParaRPr kumimoji="1" lang="ja-JP" altLang="en-US" dirty="0">
              <a:latin typeface="+mn-lt"/>
              <a:ea typeface="+mj-ea"/>
            </a:endParaRPr>
          </a:p>
        </p:txBody>
      </p:sp>
      <p:sp>
        <p:nvSpPr>
          <p:cNvPr id="10" name="タイトル 2"/>
          <p:cNvSpPr txBox="1">
            <a:spLocks/>
          </p:cNvSpPr>
          <p:nvPr/>
        </p:nvSpPr>
        <p:spPr>
          <a:xfrm>
            <a:off x="252000" y="945456"/>
            <a:ext cx="8640000" cy="144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b="0" dirty="0" smtClean="0">
                <a:solidFill>
                  <a:schemeClr val="tx1"/>
                </a:solidFill>
                <a:latin typeface="+mn-lt"/>
                <a:ea typeface="ＭＳ ゴシック"/>
                <a:cs typeface="ＭＳ ゴシック"/>
              </a:rPr>
              <a:t>Objective of Mutation Testing is</a:t>
            </a:r>
          </a:p>
          <a:p>
            <a:pPr algn="l"/>
            <a:r>
              <a:rPr lang="en-US" altLang="ja-JP" sz="2400" dirty="0" smtClean="0">
                <a:solidFill>
                  <a:schemeClr val="accent1"/>
                </a:solidFill>
                <a:latin typeface="+mn-lt"/>
                <a:ea typeface="ＭＳ ゴシック"/>
                <a:cs typeface="ＭＳ ゴシック"/>
              </a:rPr>
              <a:t>adding mutant </a:t>
            </a:r>
            <a:r>
              <a:rPr lang="en-US" altLang="ja-JP" sz="2400" dirty="0">
                <a:solidFill>
                  <a:schemeClr val="accent1"/>
                </a:solidFill>
                <a:latin typeface="+mn-lt"/>
                <a:ea typeface="ＭＳ ゴシック"/>
                <a:cs typeface="ＭＳ ゴシック"/>
              </a:rPr>
              <a:t>and find code </a:t>
            </a:r>
            <a:r>
              <a:rPr lang="en-US" altLang="ja-JP" sz="2400" dirty="0" smtClean="0">
                <a:solidFill>
                  <a:schemeClr val="accent1"/>
                </a:solidFill>
                <a:latin typeface="+mn-lt"/>
                <a:ea typeface="ＭＳ ゴシック"/>
                <a:cs typeface="ＭＳ ゴシック"/>
              </a:rPr>
              <a:t>smells.</a:t>
            </a:r>
          </a:p>
          <a:p>
            <a:pPr marL="342900" indent="-342900" algn="l">
              <a:buFont typeface="Arial"/>
              <a:buChar char="•"/>
            </a:pPr>
            <a:r>
              <a:rPr lang="en-US" altLang="ja-JP" sz="2400" b="0" dirty="0" smtClean="0">
                <a:solidFill>
                  <a:schemeClr val="tx1"/>
                </a:solidFill>
                <a:latin typeface="+mn-lt"/>
                <a:ea typeface="ＭＳ ゴシック"/>
                <a:cs typeface="ＭＳ ゴシック"/>
              </a:rPr>
              <a:t>Basically for improving unit testing.</a:t>
            </a:r>
            <a:endParaRPr lang="en-US" altLang="ja-JP" sz="2400" b="0" dirty="0">
              <a:solidFill>
                <a:schemeClr val="tx1"/>
              </a:solidFill>
              <a:latin typeface="+mn-lt"/>
              <a:ea typeface="ＭＳ ゴシック"/>
              <a:cs typeface="ＭＳ ゴシック"/>
            </a:endParaRPr>
          </a:p>
        </p:txBody>
      </p:sp>
      <p:sp>
        <p:nvSpPr>
          <p:cNvPr id="6" name="タイトル 2"/>
          <p:cNvSpPr txBox="1">
            <a:spLocks/>
          </p:cNvSpPr>
          <p:nvPr/>
        </p:nvSpPr>
        <p:spPr>
          <a:xfrm>
            <a:off x="251520" y="2636912"/>
            <a:ext cx="8640000" cy="36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smtClean="0">
                <a:solidFill>
                  <a:srgbClr val="BF0000"/>
                </a:solidFill>
                <a:latin typeface="+mn-lt"/>
                <a:ea typeface="ＭＳ ゴシック"/>
                <a:cs typeface="ＭＳ ゴシック"/>
              </a:rPr>
              <a:t>Patterns </a:t>
            </a:r>
            <a:r>
              <a:rPr lang="en-US" altLang="ja-JP" sz="2400" dirty="0">
                <a:solidFill>
                  <a:srgbClr val="BF0000"/>
                </a:solidFill>
                <a:latin typeface="+mn-lt"/>
                <a:ea typeface="ＭＳ ゴシック"/>
                <a:cs typeface="ＭＳ ゴシック"/>
              </a:rPr>
              <a:t>of mutants</a:t>
            </a:r>
          </a:p>
          <a:p>
            <a:pPr algn="l"/>
            <a:r>
              <a:rPr lang="en-US" altLang="ja-JP" sz="2400" b="0" dirty="0">
                <a:solidFill>
                  <a:schemeClr val="tx1"/>
                </a:solidFill>
                <a:latin typeface="+mn-lt"/>
                <a:ea typeface="ＭＳ ゴシック"/>
                <a:cs typeface="ＭＳ ゴシック"/>
                <a:hlinkClick r:id="rId3"/>
              </a:rPr>
              <a:t>http://pitest.org/quickstart/mutators</a:t>
            </a:r>
            <a:r>
              <a:rPr lang="en-US" altLang="ja-JP" sz="2400" b="0" dirty="0" smtClean="0">
                <a:solidFill>
                  <a:schemeClr val="tx1"/>
                </a:solidFill>
                <a:latin typeface="+mn-lt"/>
                <a:ea typeface="ＭＳ ゴシック"/>
                <a:cs typeface="ＭＳ ゴシック"/>
                <a:hlinkClick r:id="rId3"/>
              </a:rPr>
              <a:t>/</a:t>
            </a:r>
            <a:endParaRPr lang="en-US" altLang="ja-JP" sz="2400" b="0" dirty="0">
              <a:solidFill>
                <a:schemeClr val="tx1"/>
              </a:solidFill>
              <a:latin typeface="+mn-lt"/>
              <a:ea typeface="ＭＳ ゴシック"/>
              <a:cs typeface="ＭＳ ゴシック"/>
            </a:endParaRPr>
          </a:p>
          <a:p>
            <a:pPr marL="285750" indent="-285750" algn="l">
              <a:buFont typeface="Arial"/>
              <a:buChar char="•"/>
            </a:pPr>
            <a:r>
              <a:rPr lang="en-US" altLang="ja-JP" sz="2400" b="0" dirty="0">
                <a:solidFill>
                  <a:schemeClr val="tx1"/>
                </a:solidFill>
                <a:latin typeface="+mn-lt"/>
                <a:ea typeface="ＭＳ ゴシック"/>
                <a:cs typeface="ＭＳ ゴシック"/>
              </a:rPr>
              <a:t>&lt; </a:t>
            </a:r>
            <a:r>
              <a:rPr lang="en-US" altLang="ja-JP" sz="2400" b="0" dirty="0" smtClean="0">
                <a:solidFill>
                  <a:schemeClr val="tx1"/>
                </a:solidFill>
                <a:latin typeface="+mn-lt"/>
                <a:ea typeface="ＭＳ ゴシック"/>
                <a:cs typeface="ＭＳ ゴシック"/>
              </a:rPr>
              <a:t>to &lt;= (adding “=“)</a:t>
            </a:r>
            <a:endParaRPr lang="en-US" altLang="ja-JP" sz="2400" b="0" dirty="0">
              <a:solidFill>
                <a:schemeClr val="tx1"/>
              </a:solidFill>
              <a:latin typeface="+mn-lt"/>
              <a:ea typeface="ＭＳ ゴシック"/>
              <a:cs typeface="ＭＳ ゴシック"/>
            </a:endParaRPr>
          </a:p>
          <a:p>
            <a:pPr marL="285750" indent="-285750" algn="l">
              <a:buFont typeface="Arial"/>
              <a:buChar char="•"/>
            </a:pPr>
            <a:r>
              <a:rPr lang="en-US" altLang="ja-JP" sz="2400" b="0" dirty="0">
                <a:solidFill>
                  <a:schemeClr val="tx1"/>
                </a:solidFill>
                <a:latin typeface="+mn-lt"/>
                <a:ea typeface="ＭＳ ゴシック"/>
                <a:cs typeface="ＭＳ ゴシック"/>
              </a:rPr>
              <a:t>&lt; </a:t>
            </a:r>
            <a:r>
              <a:rPr lang="en-US" altLang="ja-JP" sz="2400" b="0" dirty="0" smtClean="0">
                <a:solidFill>
                  <a:schemeClr val="tx1"/>
                </a:solidFill>
                <a:latin typeface="+mn-lt"/>
                <a:ea typeface="ＭＳ ゴシック"/>
                <a:cs typeface="ＭＳ ゴシック"/>
              </a:rPr>
              <a:t>to </a:t>
            </a:r>
            <a:r>
              <a:rPr lang="en-US" altLang="ja-JP" sz="2400" b="0" dirty="0">
                <a:solidFill>
                  <a:schemeClr val="tx1"/>
                </a:solidFill>
                <a:latin typeface="+mn-lt"/>
                <a:ea typeface="ＭＳ ゴシック"/>
                <a:cs typeface="ＭＳ ゴシック"/>
              </a:rPr>
              <a:t>&gt;= (</a:t>
            </a:r>
            <a:r>
              <a:rPr lang="en-US" altLang="ja-JP" sz="2400" b="0" dirty="0" smtClean="0">
                <a:solidFill>
                  <a:schemeClr val="tx1"/>
                </a:solidFill>
                <a:latin typeface="+mn-lt"/>
                <a:ea typeface="ＭＳ ゴシック"/>
                <a:cs typeface="ＭＳ ゴシック"/>
              </a:rPr>
              <a:t>reversing)</a:t>
            </a:r>
            <a:endParaRPr lang="en-US" altLang="ja-JP" sz="2400" b="0" dirty="0">
              <a:solidFill>
                <a:schemeClr val="tx1"/>
              </a:solidFill>
              <a:latin typeface="+mn-lt"/>
              <a:ea typeface="ＭＳ ゴシック"/>
              <a:cs typeface="ＭＳ ゴシック"/>
            </a:endParaRPr>
          </a:p>
          <a:p>
            <a:pPr marL="285750" indent="-285750" algn="l">
              <a:buFont typeface="Arial"/>
              <a:buChar char="•"/>
            </a:pPr>
            <a:r>
              <a:rPr lang="en-US" altLang="ja-JP" sz="2400" b="0" dirty="0" smtClean="0">
                <a:solidFill>
                  <a:schemeClr val="tx1"/>
                </a:solidFill>
                <a:latin typeface="+mn-lt"/>
                <a:ea typeface="ＭＳ ゴシック"/>
                <a:cs typeface="ＭＳ ゴシック"/>
              </a:rPr>
              <a:t>Reverse + and -</a:t>
            </a:r>
            <a:endParaRPr lang="ja-JP" altLang="en-US" sz="2400" b="0" dirty="0">
              <a:solidFill>
                <a:schemeClr val="tx1"/>
              </a:solidFill>
              <a:latin typeface="+mn-lt"/>
              <a:ea typeface="ＭＳ ゴシック"/>
              <a:cs typeface="ＭＳ ゴシック"/>
            </a:endParaRPr>
          </a:p>
          <a:p>
            <a:pPr marL="285750" indent="-285750" algn="l">
              <a:buFont typeface="Arial"/>
              <a:buChar char="•"/>
            </a:pPr>
            <a:r>
              <a:rPr lang="en-US" altLang="ja-JP" sz="2400" b="0" dirty="0" smtClean="0">
                <a:solidFill>
                  <a:schemeClr val="tx1"/>
                </a:solidFill>
                <a:latin typeface="+mn-lt"/>
                <a:ea typeface="ＭＳ ゴシック"/>
                <a:cs typeface="ＭＳ ゴシック"/>
              </a:rPr>
              <a:t>Make if statement invalid (e.g. if </a:t>
            </a:r>
            <a:r>
              <a:rPr lang="en-US" altLang="ja-JP" sz="2400" b="0" dirty="0">
                <a:solidFill>
                  <a:schemeClr val="tx1"/>
                </a:solidFill>
                <a:latin typeface="+mn-lt"/>
                <a:ea typeface="ＭＳ ゴシック"/>
                <a:cs typeface="ＭＳ ゴシック"/>
              </a:rPr>
              <a:t>(true</a:t>
            </a:r>
            <a:r>
              <a:rPr lang="en-US" altLang="ja-JP" sz="2400" b="0" dirty="0" smtClean="0">
                <a:solidFill>
                  <a:schemeClr val="tx1"/>
                </a:solidFill>
                <a:latin typeface="+mn-lt"/>
                <a:ea typeface="ＭＳ ゴシック"/>
                <a:cs typeface="ＭＳ ゴシック"/>
              </a:rPr>
              <a:t>))</a:t>
            </a:r>
            <a:endParaRPr lang="en-US" altLang="ja-JP" sz="2400" b="0" dirty="0">
              <a:solidFill>
                <a:schemeClr val="tx1"/>
              </a:solidFill>
              <a:latin typeface="+mn-lt"/>
              <a:ea typeface="ＭＳ ゴシック"/>
              <a:cs typeface="ＭＳ ゴシック"/>
            </a:endParaRPr>
          </a:p>
          <a:p>
            <a:pPr marL="285750" indent="-285750" algn="l">
              <a:buFont typeface="Arial"/>
              <a:buChar char="•"/>
            </a:pPr>
            <a:r>
              <a:rPr lang="en-US" altLang="ja-JP" sz="2400" b="0" dirty="0" smtClean="0">
                <a:solidFill>
                  <a:schemeClr val="tx1"/>
                </a:solidFill>
                <a:latin typeface="+mn-lt"/>
                <a:ea typeface="ＭＳ ゴシック"/>
                <a:cs typeface="ＭＳ ゴシック"/>
              </a:rPr>
              <a:t>Change the value of constant</a:t>
            </a:r>
            <a:endParaRPr lang="ja-JP" altLang="en-US" sz="2400" b="0" dirty="0">
              <a:solidFill>
                <a:schemeClr val="tx1"/>
              </a:solidFill>
              <a:latin typeface="+mn-lt"/>
              <a:ea typeface="ＭＳ ゴシック"/>
              <a:cs typeface="ＭＳ ゴシック"/>
            </a:endParaRPr>
          </a:p>
          <a:p>
            <a:pPr marL="285750" indent="-285750" algn="l">
              <a:buFont typeface="Arial"/>
              <a:buChar char="•"/>
            </a:pPr>
            <a:r>
              <a:rPr lang="en-US" altLang="ja-JP" sz="2400" b="0" dirty="0" smtClean="0">
                <a:solidFill>
                  <a:schemeClr val="tx1"/>
                </a:solidFill>
                <a:latin typeface="+mn-lt"/>
                <a:ea typeface="ＭＳ ゴシック"/>
                <a:cs typeface="ＭＳ ゴシック"/>
              </a:rPr>
              <a:t>Change return value (e.g. null)</a:t>
            </a:r>
            <a:endParaRPr lang="ja-JP" altLang="en-US" sz="2400" b="0" dirty="0">
              <a:solidFill>
                <a:schemeClr val="tx1"/>
              </a:solidFill>
              <a:latin typeface="+mn-lt"/>
              <a:ea typeface="ＭＳ ゴシック"/>
              <a:cs typeface="ＭＳ ゴシック"/>
            </a:endParaRPr>
          </a:p>
          <a:p>
            <a:pPr marL="285750" indent="-285750" algn="l">
              <a:buFont typeface="Arial"/>
              <a:buChar char="•"/>
            </a:pPr>
            <a:r>
              <a:rPr lang="en-US" altLang="ja-JP" sz="2400" b="0" dirty="0" smtClean="0">
                <a:solidFill>
                  <a:schemeClr val="tx1"/>
                </a:solidFill>
                <a:latin typeface="+mn-lt"/>
                <a:ea typeface="ＭＳ ゴシック"/>
                <a:cs typeface="ＭＳ ゴシック"/>
              </a:rPr>
              <a:t>Erase method call</a:t>
            </a:r>
            <a:endParaRPr lang="ja-JP" altLang="en-US" sz="2400" b="0" dirty="0">
              <a:solidFill>
                <a:schemeClr val="tx1"/>
              </a:solidFill>
              <a:latin typeface="+mn-lt"/>
              <a:ea typeface="ＭＳ ゴシック"/>
              <a:cs typeface="ＭＳ ゴシック"/>
            </a:endParaRPr>
          </a:p>
        </p:txBody>
      </p:sp>
    </p:spTree>
    <p:extLst>
      <p:ext uri="{BB962C8B-B14F-4D97-AF65-F5344CB8AC3E}">
        <p14:creationId xmlns:p14="http://schemas.microsoft.com/office/powerpoint/2010/main" val="354514767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a:t>Mutation Testing (5)</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b="0" dirty="0" smtClean="0">
                <a:solidFill>
                  <a:schemeClr val="tx1"/>
                </a:solidFill>
                <a:latin typeface="+mn-lt"/>
                <a:ea typeface="ＭＳ ゴシック"/>
                <a:cs typeface="ＭＳ ゴシック"/>
              </a:rPr>
              <a:t>Presentation </a:t>
            </a:r>
            <a:r>
              <a:rPr lang="en-US" altLang="ja-JP" sz="2400" b="0" dirty="0" smtClean="0">
                <a:solidFill>
                  <a:schemeClr val="tx1"/>
                </a:solidFill>
                <a:latin typeface="+mn-lt"/>
                <a:ea typeface="ＭＳ ゴシック"/>
                <a:cs typeface="ＭＳ ゴシック"/>
              </a:rPr>
              <a:t>document</a:t>
            </a:r>
          </a:p>
          <a:p>
            <a:pPr algn="l"/>
            <a:r>
              <a:rPr lang="en-US" altLang="ja-JP" sz="2000" b="0" dirty="0" smtClean="0">
                <a:solidFill>
                  <a:schemeClr val="tx1"/>
                </a:solidFill>
                <a:latin typeface="+mn-lt"/>
                <a:ea typeface="ＭＳ ゴシック"/>
                <a:cs typeface="ＭＳ ゴシック"/>
                <a:hlinkClick r:id="rId3"/>
              </a:rPr>
              <a:t>http</a:t>
            </a:r>
            <a:r>
              <a:rPr lang="en-US" altLang="ja-JP" sz="2000" b="0" dirty="0">
                <a:solidFill>
                  <a:schemeClr val="tx1"/>
                </a:solidFill>
                <a:latin typeface="+mn-lt"/>
                <a:ea typeface="ＭＳ ゴシック"/>
                <a:cs typeface="ＭＳ ゴシック"/>
                <a:hlinkClick r:id="rId3"/>
              </a:rPr>
              <a:t>://schd.ws/hosted_files/agile2014/c1/1435_Mutation_Test_-</a:t>
            </a:r>
            <a:r>
              <a:rPr lang="en-US" altLang="ja-JP" sz="2000" b="0" dirty="0" smtClean="0">
                <a:solidFill>
                  <a:schemeClr val="tx1"/>
                </a:solidFill>
                <a:latin typeface="+mn-lt"/>
                <a:ea typeface="ＭＳ ゴシック"/>
                <a:cs typeface="ＭＳ ゴシック"/>
                <a:hlinkClick r:id="rId3"/>
              </a:rPr>
              <a:t>_A_New_Way_to_Improve_Code_and_Test.pdf</a:t>
            </a:r>
            <a:endParaRPr lang="en-US" altLang="ja-JP" sz="2000" b="0" dirty="0" smtClean="0">
              <a:solidFill>
                <a:schemeClr val="tx1"/>
              </a:solidFill>
              <a:latin typeface="+mn-lt"/>
              <a:ea typeface="ＭＳ ゴシック"/>
              <a:cs typeface="ＭＳ ゴシック"/>
            </a:endParaRPr>
          </a:p>
        </p:txBody>
      </p:sp>
      <p:sp>
        <p:nvSpPr>
          <p:cNvPr id="11" name="タイトル 2"/>
          <p:cNvSpPr txBox="1">
            <a:spLocks/>
          </p:cNvSpPr>
          <p:nvPr/>
        </p:nvSpPr>
        <p:spPr>
          <a:xfrm>
            <a:off x="252000" y="3141324"/>
            <a:ext cx="8640000" cy="9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b="0" dirty="0" smtClean="0">
                <a:solidFill>
                  <a:schemeClr val="tx1"/>
                </a:solidFill>
                <a:latin typeface="+mn-lt"/>
                <a:ea typeface="ＭＳ ゴシック"/>
                <a:cs typeface="ＭＳ ゴシック"/>
              </a:rPr>
              <a:t>Standard of mutant</a:t>
            </a:r>
          </a:p>
          <a:p>
            <a:pPr algn="l"/>
            <a:r>
              <a:rPr lang="en-US" altLang="ja-JP" sz="2400" b="0" dirty="0" smtClean="0">
                <a:solidFill>
                  <a:schemeClr val="tx1"/>
                </a:solidFill>
                <a:latin typeface="+mn-lt"/>
                <a:ea typeface="ＭＳ ゴシック"/>
                <a:cs typeface="ＭＳ ゴシック"/>
                <a:hlinkClick r:id="rId4"/>
              </a:rPr>
              <a:t>http</a:t>
            </a:r>
            <a:r>
              <a:rPr lang="en-US" altLang="ja-JP" sz="2400" b="0" dirty="0">
                <a:solidFill>
                  <a:schemeClr val="tx1"/>
                </a:solidFill>
                <a:latin typeface="+mn-lt"/>
                <a:ea typeface="ＭＳ ゴシック"/>
                <a:cs typeface="ＭＳ ゴシック"/>
                <a:hlinkClick r:id="rId4"/>
              </a:rPr>
              <a:t>://pitest.org/quickstart/mutators/</a:t>
            </a:r>
            <a:endParaRPr lang="en-US" altLang="ja-JP" sz="2400" b="0" dirty="0">
              <a:solidFill>
                <a:schemeClr val="tx1"/>
              </a:solidFill>
              <a:latin typeface="+mn-lt"/>
              <a:ea typeface="ＭＳ ゴシック"/>
              <a:cs typeface="ＭＳ ゴシック"/>
            </a:endParaRPr>
          </a:p>
        </p:txBody>
      </p:sp>
      <p:sp>
        <p:nvSpPr>
          <p:cNvPr id="6" name="タイトル 2"/>
          <p:cNvSpPr txBox="1">
            <a:spLocks/>
          </p:cNvSpPr>
          <p:nvPr/>
        </p:nvSpPr>
        <p:spPr>
          <a:xfrm>
            <a:off x="252000" y="2133390"/>
            <a:ext cx="8640000" cy="9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b="0" dirty="0" smtClean="0">
                <a:solidFill>
                  <a:schemeClr val="tx1"/>
                </a:solidFill>
                <a:latin typeface="+mn-lt"/>
                <a:ea typeface="ＭＳ ゴシック"/>
                <a:cs typeface="ＭＳ ゴシック"/>
              </a:rPr>
              <a:t>Definition </a:t>
            </a:r>
            <a:r>
              <a:rPr lang="en-US" altLang="ja-JP" sz="2400" b="0" dirty="0">
                <a:solidFill>
                  <a:schemeClr val="tx1"/>
                </a:solidFill>
                <a:latin typeface="+mn-lt"/>
                <a:ea typeface="ＭＳ ゴシック"/>
                <a:cs typeface="ＭＳ ゴシック"/>
              </a:rPr>
              <a:t>of Mutation Testing by Parasoft</a:t>
            </a:r>
          </a:p>
          <a:p>
            <a:pPr algn="l"/>
            <a:r>
              <a:rPr lang="en-US" altLang="ja-JP" sz="2400" b="0" dirty="0">
                <a:solidFill>
                  <a:schemeClr val="tx1"/>
                </a:solidFill>
                <a:latin typeface="+mn-lt"/>
                <a:ea typeface="ＭＳ ゴシック"/>
                <a:cs typeface="ＭＳ ゴシック"/>
                <a:hlinkClick r:id="rId5"/>
              </a:rPr>
              <a:t>http://www.parasoft.com/products/article.jsp?articleId=291</a:t>
            </a:r>
            <a:endParaRPr lang="en-US" altLang="ja-JP" sz="2400" b="0" dirty="0">
              <a:solidFill>
                <a:schemeClr val="tx1"/>
              </a:solidFill>
              <a:latin typeface="+mn-lt"/>
              <a:ea typeface="ＭＳ ゴシック"/>
              <a:cs typeface="ＭＳ ゴシック"/>
            </a:endParaRPr>
          </a:p>
        </p:txBody>
      </p:sp>
      <p:sp>
        <p:nvSpPr>
          <p:cNvPr id="8" name="タイトル 2"/>
          <p:cNvSpPr txBox="1">
            <a:spLocks/>
          </p:cNvSpPr>
          <p:nvPr/>
        </p:nvSpPr>
        <p:spPr>
          <a:xfrm>
            <a:off x="252000" y="4149258"/>
            <a:ext cx="8640000" cy="9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b="0" dirty="0" smtClean="0">
                <a:solidFill>
                  <a:schemeClr val="tx1"/>
                </a:solidFill>
                <a:latin typeface="+mn-lt"/>
                <a:ea typeface="ＭＳ ゴシック"/>
                <a:cs typeface="ＭＳ ゴシック"/>
              </a:rPr>
              <a:t>PIT </a:t>
            </a:r>
            <a:r>
              <a:rPr lang="en-US" altLang="ja-JP" sz="2400" b="0" dirty="0">
                <a:solidFill>
                  <a:schemeClr val="tx1"/>
                </a:solidFill>
                <a:latin typeface="+mn-lt"/>
                <a:ea typeface="ＭＳ ゴシック"/>
                <a:cs typeface="ＭＳ ゴシック"/>
              </a:rPr>
              <a:t>(tool for Mutation Testing, </a:t>
            </a:r>
            <a:r>
              <a:rPr lang="en-US" altLang="ja-JP" sz="2400" b="0" dirty="0" smtClean="0">
                <a:solidFill>
                  <a:schemeClr val="tx1"/>
                </a:solidFill>
                <a:latin typeface="+mn-lt"/>
                <a:ea typeface="ＭＳ ゴシック"/>
                <a:cs typeface="ＭＳ ゴシック"/>
              </a:rPr>
              <a:t>for Java</a:t>
            </a:r>
            <a:r>
              <a:rPr lang="en-US" altLang="ja-JP" sz="2400" b="0" dirty="0">
                <a:solidFill>
                  <a:schemeClr val="tx1"/>
                </a:solidFill>
                <a:latin typeface="+mn-lt"/>
                <a:ea typeface="ＭＳ ゴシック"/>
                <a:cs typeface="ＭＳ ゴシック"/>
              </a:rPr>
              <a:t>)</a:t>
            </a:r>
          </a:p>
          <a:p>
            <a:pPr algn="l"/>
            <a:r>
              <a:rPr lang="en-US" altLang="ja-JP" sz="2400" b="0" dirty="0">
                <a:solidFill>
                  <a:schemeClr val="tx1"/>
                </a:solidFill>
                <a:latin typeface="+mn-lt"/>
                <a:ea typeface="ＭＳ ゴシック"/>
                <a:cs typeface="ＭＳ ゴシック"/>
                <a:hlinkClick r:id="rId6"/>
              </a:rPr>
              <a:t>http://pitest.org</a:t>
            </a:r>
            <a:r>
              <a:rPr lang="en-US" altLang="ja-JP" sz="2400" b="0" dirty="0" smtClean="0">
                <a:solidFill>
                  <a:schemeClr val="tx1"/>
                </a:solidFill>
                <a:latin typeface="+mn-lt"/>
                <a:ea typeface="ＭＳ ゴシック"/>
                <a:cs typeface="ＭＳ ゴシック"/>
                <a:hlinkClick r:id="rId6"/>
              </a:rPr>
              <a:t>/</a:t>
            </a:r>
            <a:endParaRPr lang="en-US" altLang="ja-JP" sz="2400" b="0" dirty="0" smtClean="0">
              <a:solidFill>
                <a:schemeClr val="tx1"/>
              </a:solidFill>
              <a:latin typeface="+mn-lt"/>
              <a:ea typeface="ＭＳ ゴシック"/>
              <a:cs typeface="ＭＳ ゴシック"/>
            </a:endParaRPr>
          </a:p>
        </p:txBody>
      </p:sp>
      <p:sp>
        <p:nvSpPr>
          <p:cNvPr id="9" name="タイトル 2"/>
          <p:cNvSpPr txBox="1">
            <a:spLocks/>
          </p:cNvSpPr>
          <p:nvPr/>
        </p:nvSpPr>
        <p:spPr>
          <a:xfrm>
            <a:off x="252000" y="5157192"/>
            <a:ext cx="8640000" cy="9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b="0" dirty="0" smtClean="0">
                <a:solidFill>
                  <a:schemeClr val="tx1"/>
                </a:solidFill>
                <a:latin typeface="+mn-lt"/>
                <a:ea typeface="ＭＳ ゴシック"/>
                <a:cs typeface="ＭＳ ゴシック"/>
              </a:rPr>
              <a:t>Research </a:t>
            </a:r>
            <a:r>
              <a:rPr lang="en-US" altLang="ja-JP" sz="2400" b="0" dirty="0">
                <a:solidFill>
                  <a:schemeClr val="tx1"/>
                </a:solidFill>
                <a:latin typeface="+mn-lt"/>
                <a:ea typeface="ＭＳ ゴシック"/>
                <a:cs typeface="ＭＳ ゴシック"/>
              </a:rPr>
              <a:t>of Mutation Testing</a:t>
            </a:r>
          </a:p>
          <a:p>
            <a:pPr algn="l"/>
            <a:r>
              <a:rPr lang="en-US" altLang="ja-JP" sz="2000" b="0" dirty="0">
                <a:solidFill>
                  <a:schemeClr val="tx1"/>
                </a:solidFill>
                <a:latin typeface="+mn-lt"/>
                <a:ea typeface="ＭＳ ゴシック"/>
                <a:cs typeface="ＭＳ ゴシック"/>
                <a:hlinkClick r:id="rId7"/>
              </a:rPr>
              <a:t>http://crestweb.cs.ucl.ac.uk/resources/mutation_testing_repository</a:t>
            </a:r>
            <a:r>
              <a:rPr lang="en-US" altLang="ja-JP" sz="2000" b="0" dirty="0" smtClean="0">
                <a:solidFill>
                  <a:schemeClr val="tx1"/>
                </a:solidFill>
                <a:latin typeface="+mn-lt"/>
                <a:ea typeface="ＭＳ ゴシック"/>
                <a:cs typeface="ＭＳ ゴシック"/>
                <a:hlinkClick r:id="rId7"/>
              </a:rPr>
              <a:t>/</a:t>
            </a:r>
            <a:endParaRPr lang="en-US" altLang="ja-JP" sz="2000" b="0" dirty="0" smtClean="0">
              <a:solidFill>
                <a:schemeClr val="tx1"/>
              </a:solidFill>
              <a:latin typeface="+mn-lt"/>
              <a:ea typeface="ＭＳ ゴシック"/>
              <a:cs typeface="ＭＳ ゴシック"/>
            </a:endParaRPr>
          </a:p>
        </p:txBody>
      </p:sp>
    </p:spTree>
    <p:extLst>
      <p:ext uri="{BB962C8B-B14F-4D97-AF65-F5344CB8AC3E}">
        <p14:creationId xmlns:p14="http://schemas.microsoft.com/office/powerpoint/2010/main" val="354514767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FF"/>
          </a:solidFill>
          <a:ln>
            <a:noFill/>
          </a:ln>
        </p:spPr>
        <p:txBody>
          <a:bodyPr>
            <a:normAutofit fontScale="90000"/>
          </a:bodyPr>
          <a:lstStyle/>
          <a:p>
            <a:r>
              <a:rPr lang="en-US" altLang="ja-JP" dirty="0"/>
              <a:t>Next Action</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b="0" dirty="0" smtClean="0">
                <a:solidFill>
                  <a:schemeClr val="tx1"/>
                </a:solidFill>
                <a:latin typeface="+mn-lt"/>
                <a:ea typeface="ＭＳ ゴシック"/>
                <a:cs typeface="ＭＳ ゴシック"/>
              </a:rPr>
              <a:t>Study </a:t>
            </a:r>
            <a:r>
              <a:rPr lang="en-US" altLang="ja-JP" sz="2400" b="0" dirty="0">
                <a:solidFill>
                  <a:schemeClr val="tx1"/>
                </a:solidFill>
                <a:latin typeface="+mn-lt"/>
                <a:ea typeface="ＭＳ ゴシック"/>
                <a:cs typeface="ＭＳ ゴシック"/>
              </a:rPr>
              <a:t>more about </a:t>
            </a:r>
            <a:r>
              <a:rPr lang="en-US" altLang="ja-JP" sz="2400" dirty="0" smtClean="0">
                <a:solidFill>
                  <a:srgbClr val="BF0000"/>
                </a:solidFill>
                <a:latin typeface="+mn-lt"/>
                <a:ea typeface="ＭＳ ゴシック"/>
                <a:cs typeface="ＭＳ ゴシック"/>
              </a:rPr>
              <a:t>BDD</a:t>
            </a:r>
            <a:r>
              <a:rPr lang="en-US" altLang="ja-JP" sz="2400" b="0" dirty="0" smtClean="0">
                <a:solidFill>
                  <a:schemeClr val="tx1"/>
                </a:solidFill>
                <a:latin typeface="+mn-lt"/>
                <a:ea typeface="ＭＳ ゴシック"/>
                <a:cs typeface="ＭＳ ゴシック"/>
              </a:rPr>
              <a:t>.</a:t>
            </a:r>
            <a:endParaRPr lang="en-US" altLang="ja-JP" sz="2400" b="0" dirty="0">
              <a:solidFill>
                <a:schemeClr val="tx1"/>
              </a:solidFill>
              <a:latin typeface="+mn-lt"/>
              <a:ea typeface="ＭＳ ゴシック"/>
              <a:cs typeface="ＭＳ ゴシック"/>
            </a:endParaRPr>
          </a:p>
          <a:p>
            <a:pPr marL="342900" indent="-342900" algn="l">
              <a:buFont typeface="Arial"/>
              <a:buChar char="•"/>
            </a:pPr>
            <a:r>
              <a:rPr lang="en-US" altLang="ja-JP" sz="2400" b="0" dirty="0">
                <a:solidFill>
                  <a:schemeClr val="tx1"/>
                </a:solidFill>
                <a:latin typeface="+mn-lt"/>
                <a:ea typeface="ＭＳ ゴシック"/>
                <a:cs typeface="ＭＳ ゴシック"/>
              </a:rPr>
              <a:t>based on </a:t>
            </a:r>
            <a:r>
              <a:rPr lang="en-US" altLang="ja-JP" sz="2400" dirty="0" smtClean="0">
                <a:solidFill>
                  <a:srgbClr val="BF0000"/>
                </a:solidFill>
                <a:latin typeface="+mn-lt"/>
                <a:ea typeface="ＭＳ ゴシック"/>
                <a:cs typeface="ＭＳ ゴシック"/>
              </a:rPr>
              <a:t>“Specification by Example”</a:t>
            </a:r>
            <a:endParaRPr lang="en-US" altLang="ja-JP" sz="2400" dirty="0">
              <a:solidFill>
                <a:srgbClr val="BF0000"/>
              </a:solidFill>
              <a:latin typeface="+mn-lt"/>
              <a:ea typeface="ＭＳ ゴシック"/>
              <a:cs typeface="ＭＳ ゴシック"/>
            </a:endParaRPr>
          </a:p>
        </p:txBody>
      </p:sp>
      <p:sp>
        <p:nvSpPr>
          <p:cNvPr id="6" name="タイトル 2"/>
          <p:cNvSpPr txBox="1">
            <a:spLocks/>
          </p:cNvSpPr>
          <p:nvPr/>
        </p:nvSpPr>
        <p:spPr>
          <a:xfrm>
            <a:off x="252000" y="2132856"/>
            <a:ext cx="8640000" cy="180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400" dirty="0" smtClean="0">
                <a:solidFill>
                  <a:srgbClr val="BF0000"/>
                </a:solidFill>
                <a:latin typeface="+mn-lt"/>
                <a:ea typeface="ＭＳ ゴシック"/>
                <a:cs typeface="ＭＳ ゴシック"/>
              </a:rPr>
              <a:t>Create </a:t>
            </a:r>
            <a:r>
              <a:rPr lang="en-US" altLang="ja-JP" sz="2400" dirty="0">
                <a:solidFill>
                  <a:srgbClr val="BF0000"/>
                </a:solidFill>
                <a:latin typeface="+mn-lt"/>
                <a:ea typeface="ＭＳ ゴシック"/>
                <a:cs typeface="ＭＳ ゴシック"/>
              </a:rPr>
              <a:t>Synergy among QA section </a:t>
            </a:r>
            <a:r>
              <a:rPr lang="en-US" altLang="ja-JP" sz="2400" dirty="0" smtClean="0">
                <a:solidFill>
                  <a:srgbClr val="BF0000"/>
                </a:solidFill>
                <a:latin typeface="+mn-lt"/>
                <a:ea typeface="ＭＳ ゴシック"/>
                <a:cs typeface="ＭＳ ゴシック"/>
              </a:rPr>
              <a:t>members</a:t>
            </a:r>
            <a:r>
              <a:rPr lang="en-US" altLang="ja-JP" sz="2400" b="0" dirty="0" smtClean="0">
                <a:solidFill>
                  <a:schemeClr val="tx1"/>
                </a:solidFill>
                <a:latin typeface="+mn-lt"/>
                <a:ea typeface="ＭＳ ゴシック"/>
                <a:cs typeface="ＭＳ ゴシック"/>
              </a:rPr>
              <a:t> by</a:t>
            </a:r>
            <a:endParaRPr lang="en-US" altLang="ja-JP" sz="2400" b="0" dirty="0">
              <a:solidFill>
                <a:schemeClr val="tx1"/>
              </a:solidFill>
              <a:latin typeface="+mn-lt"/>
              <a:ea typeface="ＭＳ ゴシック"/>
              <a:cs typeface="ＭＳ ゴシック"/>
            </a:endParaRPr>
          </a:p>
          <a:p>
            <a:pPr algn="l"/>
            <a:r>
              <a:rPr lang="en-US" altLang="ja-JP" sz="2400" b="0" dirty="0" smtClean="0">
                <a:solidFill>
                  <a:schemeClr val="tx1"/>
                </a:solidFill>
                <a:latin typeface="+mn-lt"/>
                <a:ea typeface="ＭＳ ゴシック"/>
                <a:cs typeface="ＭＳ ゴシック"/>
              </a:rPr>
              <a:t>BDD, ATDD, Exploratory Testing, and Mutation Testing.</a:t>
            </a:r>
          </a:p>
          <a:p>
            <a:pPr marL="342900" indent="-342900" algn="l">
              <a:buFont typeface="Arial"/>
              <a:buChar char="•"/>
            </a:pPr>
            <a:r>
              <a:rPr lang="en-US" altLang="ja-JP" sz="2400" b="0" dirty="0" smtClean="0">
                <a:solidFill>
                  <a:schemeClr val="tx1"/>
                </a:solidFill>
                <a:latin typeface="+mn-lt"/>
                <a:ea typeface="ＭＳ ゴシック"/>
                <a:cs typeface="ＭＳ ゴシック"/>
              </a:rPr>
              <a:t>Create testable &amp; clear specification for ease of testing</a:t>
            </a:r>
          </a:p>
          <a:p>
            <a:pPr marL="342900" indent="-342900" algn="l">
              <a:buFont typeface="Arial"/>
              <a:buChar char="•"/>
            </a:pPr>
            <a:r>
              <a:rPr lang="en-US" altLang="ja-JP" sz="2400" b="0" dirty="0" smtClean="0">
                <a:solidFill>
                  <a:schemeClr val="tx1"/>
                </a:solidFill>
                <a:latin typeface="+mn-lt"/>
                <a:ea typeface="ＭＳ ゴシック"/>
                <a:cs typeface="ＭＳ ゴシック"/>
              </a:rPr>
              <a:t>Enhance skills for test automation</a:t>
            </a:r>
          </a:p>
        </p:txBody>
      </p:sp>
      <p:pic>
        <p:nvPicPr>
          <p:cNvPr id="2" name="図 1" descr="Suvenior_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3933056"/>
            <a:ext cx="4176464" cy="2349261"/>
          </a:xfrm>
          <a:prstGeom prst="rect">
            <a:avLst/>
          </a:prstGeom>
        </p:spPr>
      </p:pic>
    </p:spTree>
    <p:extLst>
      <p:ext uri="{BB962C8B-B14F-4D97-AF65-F5344CB8AC3E}">
        <p14:creationId xmlns:p14="http://schemas.microsoft.com/office/powerpoint/2010/main" val="359385601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3. Metrics</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84808106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p:cNvSpPr txBox="1">
            <a:spLocks/>
          </p:cNvSpPr>
          <p:nvPr/>
        </p:nvSpPr>
        <p:spPr>
          <a:xfrm>
            <a:off x="184271" y="2132856"/>
            <a:ext cx="8780218"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Install applications	: </a:t>
            </a:r>
            <a:r>
              <a:rPr lang="en-US" altLang="ja-JP" sz="3200" dirty="0" smtClean="0">
                <a:solidFill>
                  <a:srgbClr val="0066FF"/>
                </a:solidFill>
                <a:latin typeface="+mn-lt"/>
              </a:rPr>
              <a:t>2 minutes</a:t>
            </a:r>
            <a:r>
              <a:rPr lang="en-US" altLang="ja-JP" sz="3200" b="0" dirty="0" smtClean="0">
                <a:solidFill>
                  <a:schemeClr val="tx1"/>
                </a:solidFill>
                <a:latin typeface="+mn-lt"/>
              </a:rPr>
              <a:t>/change</a:t>
            </a:r>
            <a:endParaRPr lang="ja-JP" altLang="ja-JP" sz="3200" b="0" dirty="0">
              <a:solidFill>
                <a:schemeClr val="tx1"/>
              </a:solidFill>
              <a:latin typeface="+mn-lt"/>
            </a:endParaRPr>
          </a:p>
        </p:txBody>
      </p:sp>
      <p:sp>
        <p:nvSpPr>
          <p:cNvPr id="9" name="タイトル 2"/>
          <p:cNvSpPr txBox="1">
            <a:spLocks/>
          </p:cNvSpPr>
          <p:nvPr/>
        </p:nvSpPr>
        <p:spPr>
          <a:xfrm>
            <a:off x="184270" y="1414244"/>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Regression testing</a:t>
            </a:r>
            <a:r>
              <a:rPr lang="en-US" altLang="ja-JP" sz="3200" b="0" dirty="0">
                <a:solidFill>
                  <a:schemeClr val="tx1"/>
                </a:solidFill>
                <a:latin typeface="+mn-lt"/>
              </a:rPr>
              <a:t>	</a:t>
            </a:r>
            <a:r>
              <a:rPr lang="en-US" altLang="ja-JP" sz="3200" b="0" dirty="0" smtClean="0">
                <a:solidFill>
                  <a:schemeClr val="tx1"/>
                </a:solidFill>
                <a:latin typeface="+mn-lt"/>
              </a:rPr>
              <a:t>: </a:t>
            </a:r>
            <a:r>
              <a:rPr lang="en-US" altLang="ja-JP" sz="3200" dirty="0" smtClean="0">
                <a:solidFill>
                  <a:srgbClr val="0066FF"/>
                </a:solidFill>
                <a:latin typeface="+mn-lt"/>
              </a:rPr>
              <a:t>3 minutes</a:t>
            </a:r>
            <a:r>
              <a:rPr lang="en-US" altLang="ja-JP" sz="3200" b="0" dirty="0" smtClean="0">
                <a:solidFill>
                  <a:schemeClr val="tx1"/>
                </a:solidFill>
                <a:latin typeface="+mn-lt"/>
              </a:rPr>
              <a:t>/change</a:t>
            </a:r>
            <a:endParaRPr lang="en-US" altLang="ja-JP" sz="3200" b="0" dirty="0">
              <a:solidFill>
                <a:schemeClr val="tx1"/>
              </a:solidFill>
              <a:latin typeface="+mn-lt"/>
            </a:endParaRPr>
          </a:p>
        </p:txBody>
      </p:sp>
      <p:sp>
        <p:nvSpPr>
          <p:cNvPr id="11" name="タイトル 2"/>
          <p:cNvSpPr txBox="1">
            <a:spLocks/>
          </p:cNvSpPr>
          <p:nvPr/>
        </p:nvSpPr>
        <p:spPr>
          <a:xfrm>
            <a:off x="184270" y="68993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Change requests		: 3 times/week</a:t>
            </a:r>
            <a:endParaRPr lang="en-US" altLang="ja-JP" sz="3200" b="0" dirty="0">
              <a:solidFill>
                <a:schemeClr val="tx1"/>
              </a:solidFill>
              <a:latin typeface="+mn-lt"/>
            </a:endParaRPr>
          </a:p>
        </p:txBody>
      </p:sp>
      <p:pic>
        <p:nvPicPr>
          <p:cNvPr id="14" name="図 13" descr="Burn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264" y="2780928"/>
            <a:ext cx="7257472" cy="3384376"/>
          </a:xfrm>
          <a:prstGeom prst="rect">
            <a:avLst/>
          </a:prstGeom>
        </p:spPr>
      </p:pic>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Example of metrics</a:t>
            </a:r>
            <a:endParaRPr kumimoji="1" lang="ja-JP" altLang="en-US" dirty="0">
              <a:latin typeface="+mn-lt"/>
              <a:ea typeface="+mj-ea"/>
            </a:endParaRPr>
          </a:p>
        </p:txBody>
      </p:sp>
    </p:spTree>
    <p:extLst>
      <p:ext uri="{BB962C8B-B14F-4D97-AF65-F5344CB8AC3E}">
        <p14:creationId xmlns:p14="http://schemas.microsoft.com/office/powerpoint/2010/main" val="32537330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Attended as a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350433098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moneyb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6632"/>
            <a:ext cx="4071863" cy="6120680"/>
          </a:xfrm>
          <a:prstGeom prst="rect">
            <a:avLst/>
          </a:prstGeom>
        </p:spPr>
      </p:pic>
      <p:sp>
        <p:nvSpPr>
          <p:cNvPr id="6" name="タイトル 2"/>
          <p:cNvSpPr txBox="1">
            <a:spLocks/>
          </p:cNvSpPr>
          <p:nvPr/>
        </p:nvSpPr>
        <p:spPr>
          <a:xfrm>
            <a:off x="4355976" y="2709000"/>
            <a:ext cx="468000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tr-TR" altLang="ja-JP" sz="2000" b="0" dirty="0">
                <a:solidFill>
                  <a:srgbClr val="000000"/>
                </a:solidFill>
                <a:latin typeface="+mn-ea"/>
                <a:ea typeface="+mn-ea"/>
                <a:cs typeface="ＭＳ 明朝"/>
                <a:hlinkClick r:id="rId4"/>
              </a:rPr>
              <a:t>http://books.rakuten.co.jp/rk/91a2285c6f0b4fea867632bcd286bf1d</a:t>
            </a:r>
            <a:r>
              <a:rPr lang="tr-TR" altLang="ja-JP" sz="2000" b="0" dirty="0" smtClean="0">
                <a:solidFill>
                  <a:srgbClr val="000000"/>
                </a:solidFill>
                <a:latin typeface="+mn-ea"/>
                <a:ea typeface="+mn-ea"/>
                <a:cs typeface="ＭＳ 明朝"/>
                <a:hlinkClick r:id="rId4"/>
              </a:rPr>
              <a:t>/</a:t>
            </a:r>
            <a:endParaRPr lang="tr-TR" altLang="ja-JP" sz="20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3284316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Increasing</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Do the same thing in software product</a:t>
            </a: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Clarify the biggest point to improve!</a:t>
            </a:r>
            <a:endParaRPr kumimoji="0" lang="en-US" altLang="ja-JP" sz="1800" b="0" kern="0" dirty="0" smtClean="0">
              <a:latin typeface="+mn-lt"/>
              <a:ea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chemeClr val="tx1"/>
                </a:solidFill>
                <a:latin typeface="+mn-lt"/>
                <a:ea typeface="+mn-ea"/>
                <a:cs typeface="ＭＳ 明朝"/>
              </a:rPr>
              <a:t>Find problems and know progress</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96635898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“Useful </a:t>
            </a:r>
            <a:r>
              <a:rPr lang="en-US" altLang="ja-JP" dirty="0"/>
              <a:t>Metrics in a Complex </a:t>
            </a:r>
            <a:r>
              <a:rPr lang="en-US" altLang="ja-JP" dirty="0" smtClean="0"/>
              <a:t>World” by Ken Power</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900" dirty="0">
                <a:solidFill>
                  <a:schemeClr val="tx1"/>
                </a:solidFill>
                <a:latin typeface="ＭＳ ゴシック"/>
                <a:ea typeface="ＭＳ ゴシック"/>
                <a:cs typeface="ＭＳ ゴシック"/>
              </a:rPr>
              <a:t>Metrics for understanding “FLOW”</a:t>
            </a:r>
          </a:p>
          <a:p>
            <a:pPr algn="l"/>
            <a:r>
              <a:rPr lang="en-US" altLang="ja-JP" sz="900" dirty="0">
                <a:solidFill>
                  <a:schemeClr val="tx1"/>
                </a:solidFill>
                <a:latin typeface="ＭＳ ゴシック"/>
                <a:ea typeface="ＭＳ ゴシック"/>
                <a:cs typeface="ＭＳ ゴシック"/>
              </a:rPr>
              <a:t>- Based on his experience</a:t>
            </a:r>
          </a:p>
          <a:p>
            <a:pPr algn="l"/>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●points</a:t>
            </a:r>
          </a:p>
          <a:p>
            <a:pPr algn="l"/>
            <a:r>
              <a:rPr lang="en-US" altLang="ja-JP" sz="900" dirty="0">
                <a:solidFill>
                  <a:schemeClr val="tx1"/>
                </a:solidFill>
                <a:latin typeface="ＭＳ ゴシック"/>
                <a:ea typeface="ＭＳ ゴシック"/>
                <a:cs typeface="ＭＳ ゴシック"/>
              </a:rPr>
              <a:t>- What perspective to measure?</a:t>
            </a:r>
          </a:p>
          <a:p>
            <a:pPr algn="l"/>
            <a:r>
              <a:rPr lang="en-US" altLang="ja-JP" sz="900" dirty="0">
                <a:solidFill>
                  <a:schemeClr val="tx1"/>
                </a:solidFill>
                <a:latin typeface="ＭＳ ゴシック"/>
                <a:ea typeface="ＭＳ ゴシック"/>
                <a:cs typeface="ＭＳ ゴシック"/>
              </a:rPr>
              <a:t>- What does work flow?</a:t>
            </a:r>
          </a:p>
          <a:p>
            <a:pPr marL="171450" indent="-171450" algn="l">
              <a:buFontTx/>
              <a:buChar char="-"/>
            </a:pPr>
            <a:r>
              <a:rPr lang="en-US" altLang="ja-JP" sz="900" dirty="0" smtClean="0">
                <a:solidFill>
                  <a:schemeClr val="tx1"/>
                </a:solidFill>
                <a:latin typeface="ＭＳ ゴシック"/>
                <a:ea typeface="ＭＳ ゴシック"/>
                <a:cs typeface="ＭＳ ゴシック"/>
              </a:rPr>
              <a:t>What </a:t>
            </a:r>
            <a:r>
              <a:rPr lang="en-US" altLang="ja-JP" sz="900" dirty="0">
                <a:solidFill>
                  <a:schemeClr val="tx1"/>
                </a:solidFill>
                <a:latin typeface="ＭＳ ゴシック"/>
                <a:ea typeface="ＭＳ ゴシック"/>
                <a:cs typeface="ＭＳ ゴシック"/>
              </a:rPr>
              <a:t>impedes the flow of work?</a:t>
            </a:r>
          </a:p>
          <a:p>
            <a:pPr marL="171450" indent="-171450" algn="l">
              <a:buFontTx/>
              <a:buChar char="-"/>
            </a:pPr>
            <a:endParaRPr lang="en-US" altLang="ja-JP" sz="900" dirty="0" smtClean="0">
              <a:solidFill>
                <a:schemeClr val="tx1"/>
              </a:solidFill>
              <a:latin typeface="ＭＳ ゴシック"/>
              <a:ea typeface="ＭＳ ゴシック"/>
              <a:cs typeface="ＭＳ ゴシック"/>
            </a:endParaRPr>
          </a:p>
          <a:p>
            <a:pPr algn="l"/>
            <a:r>
              <a:rPr lang="en-US" altLang="ja-JP" sz="900" dirty="0" smtClean="0">
                <a:solidFill>
                  <a:schemeClr val="tx1"/>
                </a:solidFill>
                <a:latin typeface="ＭＳ ゴシック"/>
                <a:ea typeface="ＭＳ ゴシック"/>
                <a:cs typeface="ＭＳ ゴシック"/>
              </a:rPr>
              <a:t>1</a:t>
            </a:r>
            <a:r>
              <a:rPr lang="en-US" altLang="ja-JP" sz="900" dirty="0">
                <a:solidFill>
                  <a:schemeClr val="tx1"/>
                </a:solidFill>
                <a:latin typeface="ＭＳ ゴシック"/>
                <a:ea typeface="ＭＳ ゴシック"/>
                <a:cs typeface="ＭＳ ゴシック"/>
              </a:rPr>
              <a:t>) cumulative flow</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どこに問題があるか、何が </a:t>
            </a:r>
            <a:r>
              <a:rPr lang="en-US" altLang="ja-JP" sz="900" dirty="0">
                <a:solidFill>
                  <a:schemeClr val="tx1"/>
                </a:solidFill>
                <a:latin typeface="ＭＳ ゴシック"/>
                <a:ea typeface="ＭＳ ゴシック"/>
                <a:cs typeface="ＭＳ ゴシック"/>
              </a:rPr>
              <a:t>velocity </a:t>
            </a:r>
            <a:r>
              <a:rPr lang="ja-JP" altLang="en-US" sz="900" dirty="0">
                <a:solidFill>
                  <a:schemeClr val="tx1"/>
                </a:solidFill>
                <a:latin typeface="ＭＳ ゴシック"/>
                <a:ea typeface="ＭＳ ゴシック"/>
                <a:cs typeface="ＭＳ ゴシック"/>
              </a:rPr>
              <a:t>を止めているかを突き止めるのに役立つ</a:t>
            </a:r>
          </a:p>
          <a:p>
            <a:pPr algn="l"/>
            <a:r>
              <a:rPr lang="en-US" altLang="ja-JP" sz="900" dirty="0">
                <a:solidFill>
                  <a:schemeClr val="tx1"/>
                </a:solidFill>
                <a:latin typeface="ＭＳ ゴシック"/>
                <a:ea typeface="ＭＳ ゴシック"/>
                <a:cs typeface="ＭＳ ゴシック"/>
              </a:rPr>
              <a:t>- Know information by trend</a:t>
            </a:r>
            <a:r>
              <a:rPr lang="ja-JP" altLang="en-US" sz="900" dirty="0">
                <a:solidFill>
                  <a:schemeClr val="tx1"/>
                </a:solidFill>
                <a:latin typeface="ＭＳ ゴシック"/>
                <a:ea typeface="ＭＳ ゴシック"/>
                <a:cs typeface="ＭＳ ゴシック"/>
              </a:rPr>
              <a:t>（変化から意味を見いだす）</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傾きから、今後の動きの仮説を立てる</a:t>
            </a:r>
          </a:p>
          <a:p>
            <a:pPr algn="l"/>
            <a:endParaRPr lang="ja-JP" altLang="en-US"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2) throughput analysis</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中々進捗が上がらない！という状況を知るのに有益。</a:t>
            </a:r>
          </a:p>
          <a:p>
            <a:pPr algn="l"/>
            <a:r>
              <a:rPr lang="en-US" altLang="ja-JP" sz="900" dirty="0">
                <a:solidFill>
                  <a:schemeClr val="tx1"/>
                </a:solidFill>
                <a:latin typeface="ＭＳ ゴシック"/>
                <a:ea typeface="ＭＳ ゴシック"/>
                <a:cs typeface="ＭＳ ゴシック"/>
              </a:rPr>
              <a:t>- Distinguish the failure demand and value demand!</a:t>
            </a:r>
          </a:p>
          <a:p>
            <a:pPr algn="l"/>
            <a:r>
              <a:rPr lang="en-US" altLang="ja-JP" sz="900" dirty="0">
                <a:solidFill>
                  <a:schemeClr val="tx1"/>
                </a:solidFill>
                <a:latin typeface="ＭＳ ゴシック"/>
                <a:ea typeface="ＭＳ ゴシック"/>
                <a:cs typeface="ＭＳ ゴシック"/>
              </a:rPr>
              <a:t>★</a:t>
            </a:r>
            <a:r>
              <a:rPr lang="ja-JP" altLang="en-US" sz="900" dirty="0">
                <a:solidFill>
                  <a:schemeClr val="tx1"/>
                </a:solidFill>
                <a:latin typeface="ＭＳ ゴシック"/>
                <a:ea typeface="ＭＳ ゴシック"/>
                <a:cs typeface="ＭＳ ゴシック"/>
              </a:rPr>
              <a:t>まだ情報は掘ることが出来る！</a:t>
            </a:r>
          </a:p>
          <a:p>
            <a:pPr algn="l"/>
            <a:endParaRPr lang="ja-JP" altLang="en-US"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3) cycle time</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各 </a:t>
            </a:r>
            <a:r>
              <a:rPr lang="en-US" altLang="ja-JP" sz="900" dirty="0">
                <a:solidFill>
                  <a:schemeClr val="tx1"/>
                </a:solidFill>
                <a:latin typeface="ＭＳ ゴシック"/>
                <a:ea typeface="ＭＳ ゴシック"/>
                <a:cs typeface="ＭＳ ゴシック"/>
              </a:rPr>
              <a:t>status </a:t>
            </a:r>
            <a:r>
              <a:rPr lang="ja-JP" altLang="en-US" sz="900" dirty="0">
                <a:solidFill>
                  <a:schemeClr val="tx1"/>
                </a:solidFill>
                <a:latin typeface="ＭＳ ゴシック"/>
                <a:ea typeface="ＭＳ ゴシック"/>
                <a:cs typeface="ＭＳ ゴシック"/>
              </a:rPr>
              <a:t>でどの程度状況が違うか／時間がかかっているかを知ることができる</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改善したのに時間がかかっているという場合に情報を得るのに有用</a:t>
            </a:r>
          </a:p>
          <a:p>
            <a:pPr marL="285750" indent="-285750" algn="l">
              <a:buFontTx/>
              <a:buChar char="-"/>
            </a:pPr>
            <a:r>
              <a:rPr lang="en-US" altLang="ja-JP" sz="900" dirty="0" smtClean="0">
                <a:solidFill>
                  <a:schemeClr val="tx1"/>
                </a:solidFill>
                <a:latin typeface="ＭＳ ゴシック"/>
                <a:ea typeface="ＭＳ ゴシック"/>
                <a:cs typeface="ＭＳ ゴシック"/>
              </a:rPr>
              <a:t>prisoner </a:t>
            </a:r>
            <a:r>
              <a:rPr lang="en-US" altLang="ja-JP" sz="900" dirty="0">
                <a:solidFill>
                  <a:schemeClr val="tx1"/>
                </a:solidFill>
                <a:latin typeface="ＭＳ ゴシック"/>
                <a:ea typeface="ＭＳ ゴシック"/>
                <a:cs typeface="ＭＳ ゴシック"/>
              </a:rPr>
              <a:t>metrics?</a:t>
            </a:r>
          </a:p>
          <a:p>
            <a:pPr marL="285750" indent="-285750" algn="l">
              <a:buFontTx/>
              <a:buChar char="-"/>
            </a:pPr>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●Point to use metrics</a:t>
            </a:r>
          </a:p>
          <a:p>
            <a:pPr algn="l"/>
            <a:r>
              <a:rPr lang="en-US" altLang="ja-JP" sz="900" dirty="0">
                <a:solidFill>
                  <a:schemeClr val="tx1"/>
                </a:solidFill>
                <a:latin typeface="ＭＳ ゴシック"/>
                <a:ea typeface="ＭＳ ゴシック"/>
                <a:cs typeface="ＭＳ ゴシック"/>
              </a:rPr>
              <a:t>- Review continuously</a:t>
            </a:r>
          </a:p>
          <a:p>
            <a:pPr algn="l"/>
            <a:endParaRPr lang="en-US" altLang="ja-JP" sz="900" dirty="0">
              <a:solidFill>
                <a:schemeClr val="tx1"/>
              </a:solidFill>
              <a:latin typeface="ＭＳ ゴシック"/>
              <a:ea typeface="ＭＳ ゴシック"/>
              <a:cs typeface="ＭＳ ゴシック"/>
            </a:endParaRPr>
          </a:p>
          <a:p>
            <a:pPr algn="l"/>
            <a:endParaRPr lang="en-US" altLang="ja-JP" sz="900" dirty="0">
              <a:solidFill>
                <a:schemeClr val="tx1"/>
              </a:solidFill>
              <a:latin typeface="ＭＳ ゴシック"/>
              <a:ea typeface="ＭＳ ゴシック"/>
              <a:cs typeface="ＭＳ ゴシック"/>
            </a:endParaRPr>
          </a:p>
          <a:p>
            <a:pPr algn="l"/>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a:t>
            </a:r>
            <a:r>
              <a:rPr lang="ja-JP" altLang="en-US" sz="900" dirty="0">
                <a:solidFill>
                  <a:schemeClr val="tx1"/>
                </a:solidFill>
                <a:latin typeface="ＭＳ ゴシック"/>
                <a:ea typeface="ＭＳ ゴシック"/>
                <a:cs typeface="ＭＳ ゴシック"/>
              </a:rPr>
              <a:t>所感</a:t>
            </a:r>
          </a:p>
          <a:p>
            <a:pPr algn="l"/>
            <a:r>
              <a:rPr lang="en-US" altLang="ja-JP" sz="900" dirty="0">
                <a:solidFill>
                  <a:schemeClr val="tx1"/>
                </a:solidFill>
                <a:latin typeface="ＭＳ ゴシック"/>
                <a:ea typeface="ＭＳ ゴシック"/>
                <a:cs typeface="ＭＳ ゴシック"/>
              </a:rPr>
              <a:t>- The basic idea of metrics is to find problems and know progress.</a:t>
            </a:r>
          </a:p>
          <a:p>
            <a:pPr algn="l"/>
            <a:r>
              <a:rPr lang="en-US" altLang="ja-JP" sz="900" dirty="0">
                <a:solidFill>
                  <a:schemeClr val="tx1"/>
                </a:solidFill>
                <a:latin typeface="ＭＳ ゴシック"/>
                <a:ea typeface="ＭＳ ゴシック"/>
                <a:cs typeface="ＭＳ ゴシック"/>
              </a:rPr>
              <a:t>- Metrics </a:t>
            </a:r>
            <a:r>
              <a:rPr lang="ja-JP" altLang="en-US" sz="900" dirty="0">
                <a:solidFill>
                  <a:schemeClr val="tx1"/>
                </a:solidFill>
                <a:latin typeface="ＭＳ ゴシック"/>
                <a:ea typeface="ＭＳ ゴシック"/>
                <a:cs typeface="ＭＳ ゴシック"/>
              </a:rPr>
              <a:t>の変化から意味を見いだす。</a:t>
            </a:r>
          </a:p>
          <a:p>
            <a:pPr algn="l"/>
            <a:r>
              <a:rPr lang="en-US" altLang="ja-JP" sz="900" dirty="0">
                <a:solidFill>
                  <a:schemeClr val="tx1"/>
                </a:solidFill>
                <a:latin typeface="ＭＳ ゴシック"/>
                <a:ea typeface="ＭＳ ゴシック"/>
                <a:cs typeface="ＭＳ ゴシック"/>
              </a:rPr>
              <a:t>- </a:t>
            </a:r>
            <a:r>
              <a:rPr lang="ja-JP" altLang="en-US" sz="900" dirty="0">
                <a:solidFill>
                  <a:schemeClr val="tx1"/>
                </a:solidFill>
                <a:latin typeface="ＭＳ ゴシック"/>
                <a:ea typeface="ＭＳ ゴシック"/>
                <a:cs typeface="ＭＳ ゴシック"/>
              </a:rPr>
              <a:t>他の人の数値の取り方は非常に役立つ。</a:t>
            </a:r>
          </a:p>
          <a:p>
            <a:pPr marL="285750" indent="-285750" algn="l">
              <a:buFontTx/>
              <a:buChar char="-"/>
            </a:pPr>
            <a:r>
              <a:rPr lang="ja-JP" altLang="en-US" sz="900" dirty="0" smtClean="0">
                <a:solidFill>
                  <a:schemeClr val="tx1"/>
                </a:solidFill>
                <a:latin typeface="ＭＳ ゴシック"/>
                <a:ea typeface="ＭＳ ゴシック"/>
                <a:cs typeface="ＭＳ ゴシック"/>
              </a:rPr>
              <a:t>誰</a:t>
            </a:r>
            <a:r>
              <a:rPr lang="ja-JP" altLang="en-US" sz="900" dirty="0">
                <a:solidFill>
                  <a:schemeClr val="tx1"/>
                </a:solidFill>
                <a:latin typeface="ＭＳ ゴシック"/>
                <a:ea typeface="ＭＳ ゴシック"/>
                <a:cs typeface="ＭＳ ゴシック"/>
              </a:rPr>
              <a:t>が取るのか？ははっきり決めた方が良いかも</a:t>
            </a:r>
          </a:p>
          <a:p>
            <a:pPr marL="285750" indent="-285750" algn="l">
              <a:buFontTx/>
              <a:buChar char="-"/>
            </a:pPr>
            <a:endParaRPr lang="ja-JP" altLang="en-US" sz="900" dirty="0">
              <a:solidFill>
                <a:schemeClr val="tx1"/>
              </a:solidFill>
              <a:latin typeface="ＭＳ ゴシック"/>
              <a:ea typeface="ＭＳ ゴシック"/>
              <a:cs typeface="ＭＳ ゴシック"/>
            </a:endParaRPr>
          </a:p>
          <a:p>
            <a:pPr algn="l"/>
            <a:r>
              <a:rPr lang="ja-JP" altLang="en-US" sz="900" dirty="0">
                <a:solidFill>
                  <a:schemeClr val="tx1"/>
                </a:solidFill>
                <a:latin typeface="ＭＳ ゴシック"/>
                <a:ea typeface="ＭＳ ゴシック"/>
                <a:cs typeface="ＭＳ ゴシック"/>
              </a:rPr>
              <a:t>**参考資料</a:t>
            </a:r>
          </a:p>
          <a:p>
            <a:pPr algn="l"/>
            <a:r>
              <a:rPr lang="en-US" altLang="ja-JP" sz="900" dirty="0">
                <a:solidFill>
                  <a:schemeClr val="tx1"/>
                </a:solidFill>
                <a:latin typeface="ＭＳ ゴシック"/>
                <a:ea typeface="ＭＳ ゴシック"/>
                <a:cs typeface="ＭＳ ゴシック"/>
              </a:rPr>
              <a:t>●Ken’s paper</a:t>
            </a:r>
          </a:p>
          <a:p>
            <a:pPr algn="l"/>
            <a:r>
              <a:rPr lang="en-US" altLang="ja-JP" sz="900" dirty="0">
                <a:solidFill>
                  <a:schemeClr val="tx1"/>
                </a:solidFill>
                <a:latin typeface="ＭＳ ゴシック"/>
                <a:ea typeface="ＭＳ ゴシック"/>
                <a:cs typeface="ＭＳ ゴシック"/>
              </a:rPr>
              <a:t>http://www.agilealliance.org/files/9814/0509/9343/ExperienceReport.2014.Power.pdf</a:t>
            </a:r>
          </a:p>
          <a:p>
            <a:pPr algn="l"/>
            <a:endParaRPr lang="en-US" altLang="ja-JP" sz="900" dirty="0">
              <a:solidFill>
                <a:schemeClr val="tx1"/>
              </a:solidFill>
              <a:latin typeface="ＭＳ ゴシック"/>
              <a:ea typeface="ＭＳ ゴシック"/>
              <a:cs typeface="ＭＳ ゴシック"/>
            </a:endParaRPr>
          </a:p>
          <a:p>
            <a:pPr algn="l"/>
            <a:r>
              <a:rPr lang="en-US" altLang="ja-JP" sz="900" dirty="0">
                <a:solidFill>
                  <a:schemeClr val="tx1"/>
                </a:solidFill>
                <a:latin typeface="ＭＳ ゴシック"/>
                <a:ea typeface="ＭＳ ゴシック"/>
                <a:cs typeface="ＭＳ ゴシック"/>
              </a:rPr>
              <a:t>●Prisoner Metrics</a:t>
            </a:r>
          </a:p>
          <a:p>
            <a:pPr algn="l"/>
            <a:r>
              <a:rPr lang="en-US" altLang="ja-JP" sz="900" dirty="0">
                <a:solidFill>
                  <a:schemeClr val="tx1"/>
                </a:solidFill>
                <a:latin typeface="ＭＳ ゴシック"/>
                <a:ea typeface="ＭＳ ゴシック"/>
                <a:cs typeface="ＭＳ ゴシック"/>
              </a:rPr>
              <a:t>https://leanpub.com/prisonersmetrics/</a:t>
            </a:r>
          </a:p>
          <a:p>
            <a:pPr algn="l"/>
            <a:endParaRPr lang="en-US" altLang="ja-JP" sz="90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64424797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MoneyBall</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sz="1600" dirty="0" smtClean="0">
                <a:solidFill>
                  <a:schemeClr val="tx1"/>
                </a:solidFill>
                <a:latin typeface="ＭＳ ゴシック"/>
                <a:ea typeface="ＭＳ ゴシック"/>
                <a:cs typeface="ＭＳ ゴシック"/>
              </a:rPr>
              <a:t>内容大杉。みんなでみてみて。</a:t>
            </a:r>
            <a:endParaRPr lang="en-US" altLang="ja-JP" sz="1600" dirty="0" smtClean="0">
              <a:solidFill>
                <a:schemeClr val="tx1"/>
              </a:solidFill>
              <a:latin typeface="ＭＳ ゴシック"/>
              <a:ea typeface="ＭＳ ゴシック"/>
              <a:cs typeface="ＭＳ ゴシック"/>
            </a:endParaRPr>
          </a:p>
          <a:p>
            <a:pPr algn="l"/>
            <a:endParaRPr lang="en-US" altLang="ja-JP" sz="1600" dirty="0" smtClean="0">
              <a:solidFill>
                <a:schemeClr val="tx1"/>
              </a:solidFill>
              <a:latin typeface="ＭＳ ゴシック"/>
              <a:ea typeface="ＭＳ ゴシック"/>
              <a:cs typeface="ＭＳ ゴシック"/>
            </a:endParaRPr>
          </a:p>
          <a:p>
            <a:pPr algn="l"/>
            <a:r>
              <a:rPr lang="en-US" altLang="ja-JP" sz="1600" dirty="0" smtClean="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公開資料</a:t>
            </a:r>
          </a:p>
          <a:p>
            <a:pPr algn="l"/>
            <a:r>
              <a:rPr lang="en-US" altLang="ja-JP" sz="1600" dirty="0">
                <a:solidFill>
                  <a:schemeClr val="tx1"/>
                </a:solidFill>
                <a:latin typeface="ＭＳ ゴシック"/>
                <a:ea typeface="ＭＳ ゴシック"/>
                <a:cs typeface="ＭＳ ゴシック"/>
              </a:rPr>
              <a:t>http://schd.ws/hosted_files/agile2014/f0/1272_Agile_2014_-_Software_Moneyball_%28Troy_Magennis%29.pdf#page=1&amp;zoom=auto,-72,540</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●The Seven Deadly Sins of Agile Measurement: Introduction and Sin #1</a:t>
            </a:r>
          </a:p>
          <a:p>
            <a:pPr algn="l"/>
            <a:r>
              <a:rPr lang="en-US" altLang="ja-JP" sz="1600" dirty="0">
                <a:solidFill>
                  <a:schemeClr val="tx1"/>
                </a:solidFill>
                <a:latin typeface="ＭＳ ゴシック"/>
                <a:ea typeface="ＭＳ ゴシック"/>
                <a:cs typeface="ＭＳ ゴシック"/>
              </a:rPr>
              <a:t>http://www.rallydev.com/community/agile/seven-deadly-sins-agile-measurement-introduction-and-sin-1</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●Weibull analysis</a:t>
            </a:r>
          </a:p>
          <a:p>
            <a:pPr algn="l"/>
            <a:r>
              <a:rPr lang="en-US" altLang="ja-JP" sz="1600" dirty="0">
                <a:solidFill>
                  <a:schemeClr val="tx1"/>
                </a:solidFill>
                <a:latin typeface="ＭＳ ゴシック"/>
                <a:ea typeface="ＭＳ ゴシック"/>
                <a:cs typeface="ＭＳ ゴシック"/>
              </a:rPr>
              <a:t>http://ja.wikipedia.org/wiki/%E3%83%AF%E3%82%A4%E3%83%96%E3%83%AB%E5%88%86%E5%B8%83</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●Benford’s Law (First-Digit Law)</a:t>
            </a:r>
          </a:p>
          <a:p>
            <a:pPr algn="l"/>
            <a:r>
              <a:rPr lang="en-US" altLang="ja-JP" sz="1600" dirty="0">
                <a:solidFill>
                  <a:schemeClr val="tx1"/>
                </a:solidFill>
                <a:latin typeface="ＭＳ ゴシック"/>
                <a:ea typeface="ＭＳ ゴシック"/>
                <a:cs typeface="ＭＳ ゴシック"/>
              </a:rPr>
              <a:t>http://en.wikipedia.org/wiki/Benford%27s_law</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●Scrum Sim &amp; Kanban Sim</a:t>
            </a:r>
          </a:p>
          <a:p>
            <a:pPr algn="l"/>
            <a:r>
              <a:rPr lang="en-US" altLang="ja-JP" sz="1600" dirty="0">
                <a:solidFill>
                  <a:schemeClr val="tx1"/>
                </a:solidFill>
                <a:latin typeface="ＭＳ ゴシック"/>
                <a:ea typeface="ＭＳ ゴシック"/>
                <a:cs typeface="ＭＳ ゴシック"/>
              </a:rPr>
              <a:t>http://focusedobjective.com/kanbansim-and-scrumsim-v1-1/</a:t>
            </a:r>
          </a:p>
          <a:p>
            <a:pPr algn="l"/>
            <a:endParaRPr lang="en-US" altLang="ja-JP" sz="1600" dirty="0">
              <a:solidFill>
                <a:schemeClr val="tx1"/>
              </a:solidFill>
              <a:latin typeface="ＭＳ ゴシック"/>
              <a:ea typeface="ＭＳ ゴシック"/>
              <a:cs typeface="ＭＳ ゴシック"/>
            </a:endParaRPr>
          </a:p>
          <a:p>
            <a:pPr algn="l"/>
            <a:r>
              <a:rPr lang="en-US" altLang="ja-JP" sz="1600" dirty="0">
                <a:solidFill>
                  <a:schemeClr val="tx1"/>
                </a:solidFill>
                <a:latin typeface="ＭＳ ゴシック"/>
                <a:ea typeface="ＭＳ ゴシック"/>
                <a:cs typeface="ＭＳ ゴシック"/>
              </a:rPr>
              <a:t>●</a:t>
            </a:r>
            <a:r>
              <a:rPr lang="ja-JP" altLang="en-US" sz="1600" dirty="0">
                <a:solidFill>
                  <a:schemeClr val="tx1"/>
                </a:solidFill>
                <a:latin typeface="ＭＳ ゴシック"/>
                <a:ea typeface="ＭＳ ゴシック"/>
                <a:cs typeface="ＭＳ ゴシック"/>
              </a:rPr>
              <a:t>おそらく </a:t>
            </a:r>
            <a:r>
              <a:rPr lang="en-US" altLang="ja-JP" sz="1600" dirty="0">
                <a:solidFill>
                  <a:schemeClr val="tx1"/>
                </a:solidFill>
                <a:latin typeface="ＭＳ ゴシック"/>
                <a:ea typeface="ＭＳ ゴシック"/>
                <a:cs typeface="ＭＳ ゴシック"/>
              </a:rPr>
              <a:t>speaker </a:t>
            </a:r>
            <a:r>
              <a:rPr lang="ja-JP" altLang="en-US" sz="1600" dirty="0">
                <a:solidFill>
                  <a:schemeClr val="tx1"/>
                </a:solidFill>
                <a:latin typeface="ＭＳ ゴシック"/>
                <a:ea typeface="ＭＳ ゴシック"/>
                <a:cs typeface="ＭＳ ゴシック"/>
              </a:rPr>
              <a:t>のサイト</a:t>
            </a:r>
          </a:p>
          <a:p>
            <a:pPr algn="l"/>
            <a:r>
              <a:rPr lang="en-US" altLang="ja-JP" sz="1600" dirty="0">
                <a:solidFill>
                  <a:schemeClr val="tx1"/>
                </a:solidFill>
                <a:latin typeface="ＭＳ ゴシック"/>
                <a:ea typeface="ＭＳ ゴシック"/>
                <a:cs typeface="ＭＳ ゴシック"/>
              </a:rPr>
              <a:t>http://focusedobjective.com/</a:t>
            </a:r>
            <a:endParaRPr lang="en-US" altLang="ja-JP" sz="1600" dirty="0" smtClean="0">
              <a:solidFill>
                <a:schemeClr val="tx1"/>
              </a:solidFill>
              <a:latin typeface="ＭＳ ゴシック"/>
              <a:ea typeface="ＭＳ ゴシック"/>
              <a:cs typeface="ＭＳ ゴシック"/>
            </a:endParaRPr>
          </a:p>
        </p:txBody>
      </p:sp>
    </p:spTree>
    <p:extLst>
      <p:ext uri="{BB962C8B-B14F-4D97-AF65-F5344CB8AC3E}">
        <p14:creationId xmlns:p14="http://schemas.microsoft.com/office/powerpoint/2010/main" val="223929827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Next Action</a:t>
            </a:r>
            <a:endParaRPr kumimoji="1" lang="ja-JP" altLang="en-US" dirty="0">
              <a:latin typeface="+mn-lt"/>
              <a:ea typeface="+mj-ea"/>
            </a:endParaRPr>
          </a:p>
        </p:txBody>
      </p:sp>
      <p:sp>
        <p:nvSpPr>
          <p:cNvPr id="17" name="タイトル 2"/>
          <p:cNvSpPr txBox="1">
            <a:spLocks/>
          </p:cNvSpPr>
          <p:nvPr/>
        </p:nvSpPr>
        <p:spPr>
          <a:xfrm>
            <a:off x="184270" y="690092"/>
            <a:ext cx="8779749" cy="3603003"/>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b="0" dirty="0" smtClean="0">
                <a:solidFill>
                  <a:schemeClr val="tx1"/>
                </a:solidFill>
                <a:latin typeface="+mn-lt"/>
              </a:rPr>
              <a:t>・経営学＆科学的手法で実施している、</a:t>
            </a:r>
            <a:endParaRPr lang="en-US" altLang="ja-JP" b="0" dirty="0" smtClean="0">
              <a:solidFill>
                <a:schemeClr val="tx1"/>
              </a:solidFill>
              <a:latin typeface="+mn-lt"/>
            </a:endParaRPr>
          </a:p>
          <a:p>
            <a:pPr algn="l"/>
            <a:r>
              <a:rPr lang="ja-JP" altLang="en-US" b="0" dirty="0" smtClean="0">
                <a:solidFill>
                  <a:schemeClr val="tx1"/>
                </a:solidFill>
                <a:latin typeface="+mn-lt"/>
              </a:rPr>
              <a:t>改善の仕組み化としての</a:t>
            </a:r>
            <a:r>
              <a:rPr lang="en-US" altLang="ja-JP" b="0" dirty="0" smtClean="0">
                <a:solidFill>
                  <a:schemeClr val="tx1"/>
                </a:solidFill>
                <a:latin typeface="+mn-lt"/>
              </a:rPr>
              <a:t>Metrics</a:t>
            </a:r>
            <a:r>
              <a:rPr lang="ja-JP" altLang="en-US" b="0" dirty="0" smtClean="0">
                <a:solidFill>
                  <a:schemeClr val="tx1"/>
                </a:solidFill>
                <a:latin typeface="+mn-lt"/>
              </a:rPr>
              <a:t>は取るべし</a:t>
            </a:r>
            <a:endParaRPr lang="en-US" altLang="ja-JP" b="0" dirty="0" smtClean="0">
              <a:solidFill>
                <a:schemeClr val="tx1"/>
              </a:solidFill>
              <a:latin typeface="+mn-lt"/>
            </a:endParaRPr>
          </a:p>
          <a:p>
            <a:pPr algn="l"/>
            <a:r>
              <a:rPr lang="ja-JP" altLang="en-US" b="0" dirty="0" smtClean="0">
                <a:solidFill>
                  <a:schemeClr val="tx1"/>
                </a:solidFill>
                <a:latin typeface="+mn-lt"/>
              </a:rPr>
              <a:t>・勉強会を始めるつもり</a:t>
            </a:r>
            <a:endParaRPr lang="en-US" altLang="ja-JP" b="0" dirty="0">
              <a:solidFill>
                <a:schemeClr val="tx1"/>
              </a:solidFill>
              <a:latin typeface="+mn-lt"/>
            </a:endParaRPr>
          </a:p>
        </p:txBody>
      </p:sp>
    </p:spTree>
    <p:extLst>
      <p:ext uri="{BB962C8B-B14F-4D97-AF65-F5344CB8AC3E}">
        <p14:creationId xmlns:p14="http://schemas.microsoft.com/office/powerpoint/2010/main" val="185360335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000" b="0" kern="0" dirty="0" smtClean="0">
                <a:solidFill>
                  <a:srgbClr val="000000"/>
                </a:solidFill>
                <a:latin typeface="+mn-lt"/>
              </a:rPr>
              <a:t>Agile </a:t>
            </a:r>
            <a:r>
              <a:rPr kumimoji="0" lang="en-US" altLang="ja-JP" sz="2000" b="0" kern="0" dirty="0">
                <a:solidFill>
                  <a:srgbClr val="000000"/>
                </a:solidFill>
                <a:latin typeface="+mn-lt"/>
              </a:rPr>
              <a:t>is a continuous improvement action &amp; process that can adopt the whole things.</a:t>
            </a:r>
          </a:p>
          <a:p>
            <a:pPr marL="342900" indent="-342900" algn="l">
              <a:spcBef>
                <a:spcPts val="0"/>
              </a:spcBef>
              <a:buFont typeface="Arial"/>
              <a:buChar char="•"/>
            </a:pPr>
            <a:r>
              <a:rPr kumimoji="0" lang="en-US" altLang="ja-JP" sz="2000" b="0" kern="0" dirty="0" smtClean="0">
                <a:solidFill>
                  <a:srgbClr val="000000"/>
                </a:solidFill>
                <a:latin typeface="+mn-lt"/>
              </a:rPr>
              <a:t>PDCA </a:t>
            </a:r>
            <a:r>
              <a:rPr kumimoji="0" lang="en-US" altLang="ja-JP" sz="2000" b="0" kern="0" dirty="0">
                <a:solidFill>
                  <a:srgbClr val="000000"/>
                </a:solidFill>
                <a:latin typeface="+mn-lt"/>
              </a:rPr>
              <a:t>cycles</a:t>
            </a:r>
          </a:p>
          <a:p>
            <a:pPr marL="342900" indent="-342900" algn="l">
              <a:spcBef>
                <a:spcPts val="0"/>
              </a:spcBef>
              <a:buFont typeface="Arial"/>
              <a:buChar char="•"/>
            </a:pPr>
            <a:r>
              <a:rPr kumimoji="0" lang="en-US" altLang="ja-JP" sz="2000" b="0" kern="0" dirty="0" smtClean="0">
                <a:solidFill>
                  <a:srgbClr val="000000"/>
                </a:solidFill>
                <a:latin typeface="+mn-lt"/>
              </a:rPr>
              <a:t>Less </a:t>
            </a:r>
            <a:r>
              <a:rPr kumimoji="0" lang="en-US" altLang="ja-JP" sz="2000" b="0" kern="0" dirty="0">
                <a:solidFill>
                  <a:srgbClr val="000000"/>
                </a:solidFill>
                <a:latin typeface="+mn-lt"/>
              </a:rPr>
              <a:t>up-front rules</a:t>
            </a:r>
          </a:p>
          <a:p>
            <a:pPr marL="342900" indent="-342900" algn="l">
              <a:spcBef>
                <a:spcPts val="0"/>
              </a:spcBef>
              <a:buFont typeface="Arial"/>
              <a:buChar char="•"/>
            </a:pPr>
            <a:r>
              <a:rPr kumimoji="0" lang="en-US" altLang="ja-JP" sz="2000" b="0" kern="0" dirty="0" smtClean="0">
                <a:solidFill>
                  <a:srgbClr val="000000"/>
                </a:solidFill>
                <a:latin typeface="+mn-lt"/>
              </a:rPr>
              <a:t>Create </a:t>
            </a:r>
            <a:r>
              <a:rPr kumimoji="0" lang="en-US" altLang="ja-JP" sz="2000" b="0" kern="0" dirty="0">
                <a:solidFill>
                  <a:srgbClr val="000000"/>
                </a:solidFill>
                <a:latin typeface="+mn-lt"/>
              </a:rPr>
              <a:t>rules &amp; processes by team members (mature)</a:t>
            </a:r>
          </a:p>
          <a:p>
            <a:pPr marL="342900" indent="-342900" algn="l">
              <a:spcBef>
                <a:spcPts val="0"/>
              </a:spcBef>
              <a:buFont typeface="Arial"/>
              <a:buChar char="•"/>
            </a:pPr>
            <a:r>
              <a:rPr kumimoji="0" lang="en-US" altLang="ja-JP" sz="2000" b="0" kern="0" dirty="0" smtClean="0">
                <a:solidFill>
                  <a:srgbClr val="000000"/>
                </a:solidFill>
                <a:latin typeface="+mn-lt"/>
              </a:rPr>
              <a:t>Retrospectives</a:t>
            </a:r>
            <a:endParaRPr kumimoji="0" lang="en-US" altLang="ja-JP" sz="2000" b="0" kern="0" dirty="0">
              <a:solidFill>
                <a:srgbClr val="000000"/>
              </a:solidFill>
              <a:latin typeface="+mn-lt"/>
            </a:endParaRPr>
          </a:p>
          <a:p>
            <a:pPr marL="342900" indent="-342900" algn="l">
              <a:spcBef>
                <a:spcPts val="0"/>
              </a:spcBef>
              <a:buFont typeface="Arial"/>
              <a:buChar char="•"/>
            </a:pPr>
            <a:r>
              <a:rPr kumimoji="0" lang="en-US" altLang="ja-JP" sz="2000" b="0" kern="0" dirty="0" smtClean="0">
                <a:solidFill>
                  <a:srgbClr val="000000"/>
                </a:solidFill>
                <a:latin typeface="+mn-lt"/>
              </a:rPr>
              <a:t>Based </a:t>
            </a:r>
            <a:r>
              <a:rPr kumimoji="0" lang="en-US" altLang="ja-JP" sz="2000" b="0" kern="0" dirty="0">
                <a:solidFill>
                  <a:srgbClr val="000000"/>
                </a:solidFill>
                <a:latin typeface="+mn-lt"/>
              </a:rPr>
              <a:t>on numerical measurement</a:t>
            </a:r>
          </a:p>
          <a:p>
            <a:pPr marL="342900" indent="-342900" algn="l">
              <a:spcBef>
                <a:spcPts val="0"/>
              </a:spcBef>
              <a:buFont typeface="Arial"/>
              <a:buChar char="•"/>
            </a:pPr>
            <a:r>
              <a:rPr kumimoji="0" lang="en-US" altLang="ja-JP" sz="2000" b="0" kern="0" dirty="0" smtClean="0">
                <a:solidFill>
                  <a:srgbClr val="000000"/>
                </a:solidFill>
                <a:latin typeface="+mn-lt"/>
              </a:rPr>
              <a:t>Anything </a:t>
            </a:r>
            <a:r>
              <a:rPr kumimoji="0" lang="en-US" altLang="ja-JP" sz="2000" b="0" kern="0" dirty="0">
                <a:solidFill>
                  <a:srgbClr val="000000"/>
                </a:solidFill>
                <a:latin typeface="+mn-lt"/>
              </a:rPr>
              <a:t>is ok to improve (automation, non-technical process)</a:t>
            </a:r>
          </a:p>
          <a:p>
            <a:pPr marL="342900" indent="-342900" algn="l">
              <a:spcBef>
                <a:spcPts val="0"/>
              </a:spcBef>
              <a:buFont typeface="Arial"/>
              <a:buChar char="•"/>
            </a:pPr>
            <a:r>
              <a:rPr kumimoji="0" lang="en-US" altLang="ja-JP" sz="2000" b="0" kern="0" dirty="0" smtClean="0">
                <a:solidFill>
                  <a:srgbClr val="000000"/>
                </a:solidFill>
                <a:latin typeface="+mn-lt"/>
              </a:rPr>
              <a:t>for </a:t>
            </a:r>
            <a:r>
              <a:rPr kumimoji="0" lang="en-US" altLang="ja-JP" sz="2000" b="0" kern="0" dirty="0">
                <a:solidFill>
                  <a:srgbClr val="000000"/>
                </a:solidFill>
                <a:latin typeface="+mn-lt"/>
              </a:rPr>
              <a:t>whole team/organization/company</a:t>
            </a:r>
            <a:endParaRPr kumimoji="0" lang="en-US" altLang="ja-JP" sz="20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2925696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000" b="0" kern="0" dirty="0">
                <a:solidFill>
                  <a:srgbClr val="000000"/>
                </a:solidFill>
                <a:latin typeface="+mn-lt"/>
              </a:rPr>
              <a:t>●</a:t>
            </a:r>
            <a:r>
              <a:rPr kumimoji="0" lang="ja-JP" altLang="en-US" sz="2000" b="0" kern="0" dirty="0">
                <a:solidFill>
                  <a:srgbClr val="000000"/>
                </a:solidFill>
                <a:latin typeface="+mn-lt"/>
              </a:rPr>
              <a:t>上記をベースとすれば、その時に問題と感じているところを明確にし、それに関する </a:t>
            </a:r>
            <a:r>
              <a:rPr kumimoji="0" lang="en-US" altLang="ja-JP" sz="2000" b="0" kern="0" dirty="0">
                <a:solidFill>
                  <a:srgbClr val="000000"/>
                </a:solidFill>
                <a:latin typeface="+mn-lt"/>
              </a:rPr>
              <a:t>Agile </a:t>
            </a:r>
            <a:r>
              <a:rPr kumimoji="0" lang="ja-JP" altLang="en-US" sz="2000" b="0" kern="0" dirty="0">
                <a:solidFill>
                  <a:srgbClr val="000000"/>
                </a:solidFill>
                <a:latin typeface="+mn-lt"/>
              </a:rPr>
              <a:t>の情報を収集すれば良いと言える。</a:t>
            </a:r>
          </a:p>
          <a:p>
            <a:pPr algn="l">
              <a:spcBef>
                <a:spcPts val="0"/>
              </a:spcBef>
            </a:pPr>
            <a:r>
              <a:rPr kumimoji="0" lang="ja-JP" altLang="en-US" sz="2000" b="0" kern="0" dirty="0">
                <a:solidFill>
                  <a:srgbClr val="000000"/>
                </a:solidFill>
                <a:latin typeface="+mn-lt"/>
              </a:rPr>
              <a:t>　或は、各領域の知見の集積に敏感になることが重要か。</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本質そのものは変わらない。</a:t>
            </a:r>
          </a:p>
          <a:p>
            <a:pPr algn="l">
              <a:spcBef>
                <a:spcPts val="0"/>
              </a:spcBef>
            </a:pPr>
            <a:r>
              <a:rPr kumimoji="0" lang="ja-JP" altLang="en-US" sz="2000" b="0" kern="0" dirty="0">
                <a:solidFill>
                  <a:srgbClr val="000000"/>
                </a:solidFill>
                <a:latin typeface="+mn-lt"/>
              </a:rPr>
              <a:t>  一方で、本質を自力でやれるようにすることはどうしようもなく難しい</a:t>
            </a:r>
            <a:r>
              <a:rPr kumimoji="0" lang="ja-JP" altLang="en-US" sz="2000" b="0" kern="0" dirty="0" smtClean="0">
                <a:solidFill>
                  <a:srgbClr val="000000"/>
                </a:solidFill>
                <a:latin typeface="+mn-lt"/>
              </a:rPr>
              <a:t>。</a:t>
            </a:r>
            <a:endParaRPr kumimoji="0" lang="en-US" altLang="ja-JP" sz="2000" b="0" kern="0" dirty="0" smtClean="0">
              <a:solidFill>
                <a:srgbClr val="000000"/>
              </a:solidFill>
              <a:latin typeface="+mn-lt"/>
            </a:endParaRPr>
          </a:p>
          <a:p>
            <a:pPr algn="l">
              <a:spcBef>
                <a:spcPts val="0"/>
              </a:spcBef>
            </a:pPr>
            <a:r>
              <a:rPr kumimoji="0" lang="en-US" altLang="ja-JP" sz="2000" b="0" kern="0" dirty="0">
                <a:solidFill>
                  <a:srgbClr val="000000"/>
                </a:solidFill>
                <a:latin typeface="+mn-lt"/>
              </a:rPr>
              <a:t>　</a:t>
            </a:r>
            <a:r>
              <a:rPr kumimoji="0" lang="ja-JP" altLang="en-US" sz="2000" b="0" kern="0" dirty="0" smtClean="0">
                <a:solidFill>
                  <a:srgbClr val="000000"/>
                </a:solidFill>
                <a:latin typeface="+mn-lt"/>
              </a:rPr>
              <a:t>ここは、今後もコーチングで改善を図るつもり。</a:t>
            </a:r>
            <a:endParaRPr kumimoji="0" lang="en-US" altLang="ja-JP" sz="20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29256968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000" b="0" kern="0" dirty="0">
                <a:solidFill>
                  <a:srgbClr val="000000"/>
                </a:solidFill>
                <a:latin typeface="+mn-lt"/>
              </a:rPr>
              <a:t>●</a:t>
            </a:r>
            <a:r>
              <a:rPr kumimoji="0" lang="ja-JP" altLang="en-US" sz="2000" b="0" kern="0" dirty="0">
                <a:solidFill>
                  <a:srgbClr val="000000"/>
                </a:solidFill>
                <a:latin typeface="+mn-lt"/>
              </a:rPr>
              <a:t>いずれについても言えるのは、</a:t>
            </a:r>
          </a:p>
          <a:p>
            <a:pPr algn="l">
              <a:spcBef>
                <a:spcPts val="0"/>
              </a:spcBef>
            </a:pPr>
            <a:r>
              <a:rPr kumimoji="0" lang="en-US" altLang="ja-JP" sz="2000" b="0" kern="0" dirty="0">
                <a:solidFill>
                  <a:srgbClr val="000000"/>
                </a:solidFill>
                <a:latin typeface="+mn-lt"/>
              </a:rPr>
              <a:t>- Framework </a:t>
            </a:r>
            <a:r>
              <a:rPr kumimoji="0" lang="ja-JP" altLang="en-US" sz="2000" b="0" kern="0" dirty="0">
                <a:solidFill>
                  <a:srgbClr val="000000"/>
                </a:solidFill>
                <a:latin typeface="+mn-lt"/>
              </a:rPr>
              <a:t>は役に立つ</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チーム毎に異なる部分は自力で考えろ</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考える範囲が広がりつつある</a:t>
            </a:r>
          </a:p>
          <a:p>
            <a:pPr algn="l">
              <a:spcBef>
                <a:spcPts val="0"/>
              </a:spcBef>
            </a:pPr>
            <a:r>
              <a:rPr kumimoji="0" lang="en-US" altLang="ja-JP" sz="2000" b="0" kern="0" dirty="0">
                <a:solidFill>
                  <a:srgbClr val="000000"/>
                </a:solidFill>
                <a:latin typeface="+mn-lt"/>
              </a:rPr>
              <a:t>- </a:t>
            </a:r>
            <a:r>
              <a:rPr kumimoji="0" lang="ja-JP" altLang="en-US" sz="2000" b="0" kern="0" dirty="0">
                <a:solidFill>
                  <a:srgbClr val="000000"/>
                </a:solidFill>
                <a:latin typeface="+mn-lt"/>
              </a:rPr>
              <a:t>多くの論文が出始めている。これらを徹底して取り込んでいき、我々の形を作るべき。</a:t>
            </a:r>
          </a:p>
          <a:p>
            <a:pPr algn="l">
              <a:spcBef>
                <a:spcPts val="0"/>
              </a:spcBef>
            </a:pPr>
            <a:r>
              <a:rPr kumimoji="0" lang="en-US" altLang="ja-JP" sz="2000" b="0" kern="0" dirty="0">
                <a:solidFill>
                  <a:srgbClr val="000000"/>
                </a:solidFill>
                <a:latin typeface="+mn-lt"/>
              </a:rPr>
              <a:t>- Metrics &amp; BDD </a:t>
            </a:r>
            <a:r>
              <a:rPr kumimoji="0" lang="ja-JP" altLang="en-US" sz="2000" b="0" kern="0" dirty="0">
                <a:solidFill>
                  <a:srgbClr val="000000"/>
                </a:solidFill>
                <a:latin typeface="+mn-lt"/>
              </a:rPr>
              <a:t>については、勉強会を開催していくつもり。</a:t>
            </a:r>
            <a:endParaRPr kumimoji="0" lang="en-US" altLang="ja-JP" sz="20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29256968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a:solidFill>
                  <a:srgbClr val="000000"/>
                </a:solidFill>
                <a:latin typeface="+mn-lt"/>
              </a:rPr>
              <a:t>●8/1 </a:t>
            </a:r>
            <a:r>
              <a:rPr kumimoji="0" lang="ja-JP" altLang="en-US" sz="1800" b="0" kern="0" dirty="0">
                <a:solidFill>
                  <a:srgbClr val="000000"/>
                </a:solidFill>
                <a:latin typeface="+mn-lt"/>
              </a:rPr>
              <a:t>追記</a:t>
            </a:r>
          </a:p>
          <a:p>
            <a:pPr algn="l">
              <a:spcBef>
                <a:spcPts val="0"/>
              </a:spcBef>
            </a:pPr>
            <a:r>
              <a:rPr kumimoji="0" lang="ja-JP" altLang="en-US" sz="1800" b="0" kern="0" dirty="0">
                <a:solidFill>
                  <a:srgbClr val="000000"/>
                </a:solidFill>
                <a:latin typeface="+mn-lt"/>
              </a:rPr>
              <a:t>基本、</a:t>
            </a:r>
            <a:r>
              <a:rPr kumimoji="0" lang="en-US" altLang="ja-JP" sz="1800" b="0" kern="0" dirty="0">
                <a:solidFill>
                  <a:srgbClr val="000000"/>
                </a:solidFill>
                <a:latin typeface="+mn-lt"/>
              </a:rPr>
              <a:t>Control/Leadership </a:t>
            </a:r>
            <a:r>
              <a:rPr kumimoji="0" lang="ja-JP" altLang="en-US" sz="1800" b="0" kern="0" dirty="0">
                <a:solidFill>
                  <a:srgbClr val="000000"/>
                </a:solidFill>
                <a:latin typeface="+mn-lt"/>
              </a:rPr>
              <a:t>型の組織で起きる無駄を見つけて減らしていく活動、そこに含まれるメンバー・組織の </a:t>
            </a:r>
            <a:r>
              <a:rPr kumimoji="0" lang="en-US" altLang="ja-JP" sz="1800" b="0" kern="0" dirty="0">
                <a:solidFill>
                  <a:srgbClr val="000000"/>
                </a:solidFill>
                <a:latin typeface="+mn-lt"/>
              </a:rPr>
              <a:t>mindset </a:t>
            </a:r>
            <a:r>
              <a:rPr kumimoji="0" lang="ja-JP" altLang="en-US" sz="1800" b="0" kern="0" dirty="0">
                <a:solidFill>
                  <a:srgbClr val="000000"/>
                </a:solidFill>
                <a:latin typeface="+mn-lt"/>
              </a:rPr>
              <a:t>を変えていく話。</a:t>
            </a:r>
          </a:p>
          <a:p>
            <a:pPr algn="l">
              <a:spcBef>
                <a:spcPts val="0"/>
              </a:spcBef>
            </a:pPr>
            <a:r>
              <a:rPr kumimoji="0" lang="ja-JP" altLang="en-US" sz="1800" b="0" kern="0" dirty="0">
                <a:solidFill>
                  <a:srgbClr val="000000"/>
                </a:solidFill>
                <a:latin typeface="+mn-lt"/>
              </a:rPr>
              <a:t>いずれも </a:t>
            </a:r>
            <a:r>
              <a:rPr kumimoji="0" lang="en-US" altLang="ja-JP" sz="1800" b="0" kern="0" dirty="0">
                <a:solidFill>
                  <a:srgbClr val="000000"/>
                </a:solidFill>
                <a:latin typeface="+mn-lt"/>
              </a:rPr>
              <a:t>Agile </a:t>
            </a:r>
            <a:r>
              <a:rPr kumimoji="0" lang="ja-JP" altLang="en-US" sz="1800" b="0" kern="0" dirty="0">
                <a:solidFill>
                  <a:srgbClr val="000000"/>
                </a:solidFill>
                <a:latin typeface="+mn-lt"/>
              </a:rPr>
              <a:t>の話だし、</a:t>
            </a:r>
            <a:r>
              <a:rPr kumimoji="0" lang="en-US" altLang="ja-JP" sz="1800" b="0" kern="0" dirty="0">
                <a:solidFill>
                  <a:srgbClr val="000000"/>
                </a:solidFill>
                <a:latin typeface="+mn-lt"/>
              </a:rPr>
              <a:t>Enterprise Agile </a:t>
            </a:r>
            <a:r>
              <a:rPr kumimoji="0" lang="ja-JP" altLang="en-US" sz="1800" b="0" kern="0" dirty="0">
                <a:solidFill>
                  <a:srgbClr val="000000"/>
                </a:solidFill>
                <a:latin typeface="+mn-lt"/>
              </a:rPr>
              <a:t>のテーマですね。</a:t>
            </a:r>
          </a:p>
          <a:p>
            <a:pPr algn="l">
              <a:spcBef>
                <a:spcPts val="0"/>
              </a:spcBef>
            </a:pPr>
            <a:r>
              <a:rPr kumimoji="0" lang="ja-JP" altLang="en-US" sz="1800" b="0" kern="0" dirty="0">
                <a:solidFill>
                  <a:srgbClr val="000000"/>
                </a:solidFill>
                <a:latin typeface="+mn-lt"/>
              </a:rPr>
              <a:t>ただ、どうしても </a:t>
            </a:r>
            <a:r>
              <a:rPr kumimoji="0" lang="en-US" altLang="ja-JP" sz="1800" b="0" kern="0" dirty="0">
                <a:solidFill>
                  <a:srgbClr val="000000"/>
                </a:solidFill>
                <a:latin typeface="+mn-lt"/>
              </a:rPr>
              <a:t>US </a:t>
            </a:r>
            <a:r>
              <a:rPr kumimoji="0" lang="ja-JP" altLang="en-US" sz="1800" b="0" kern="0" dirty="0">
                <a:solidFill>
                  <a:srgbClr val="000000"/>
                </a:solidFill>
                <a:latin typeface="+mn-lt"/>
              </a:rPr>
              <a:t>のコンサルの話に基づきすぎると、ぼんやりした精神論に陥りがち。</a:t>
            </a:r>
          </a:p>
          <a:p>
            <a:pPr algn="l">
              <a:spcBef>
                <a:spcPts val="0"/>
              </a:spcBef>
            </a:pPr>
            <a:r>
              <a:rPr kumimoji="0" lang="ja-JP" altLang="en-US" sz="1800" b="0" kern="0" dirty="0">
                <a:solidFill>
                  <a:srgbClr val="000000"/>
                </a:solidFill>
                <a:latin typeface="+mn-lt"/>
              </a:rPr>
              <a:t>経験談の積み上げをパターンにまで昇華させるのが結局の方向性か。</a:t>
            </a:r>
          </a:p>
          <a:p>
            <a:pPr algn="l">
              <a:spcBef>
                <a:spcPts val="0"/>
              </a:spcBef>
            </a:pPr>
            <a:r>
              <a:rPr kumimoji="0" lang="ja-JP" altLang="en-US" sz="1800" b="0" kern="0" dirty="0">
                <a:solidFill>
                  <a:srgbClr val="000000"/>
                </a:solidFill>
                <a:latin typeface="+mn-lt"/>
              </a:rPr>
              <a:t>そういう意味では、</a:t>
            </a:r>
            <a:r>
              <a:rPr kumimoji="0" lang="en-US" altLang="ja-JP" sz="1800" b="0" kern="0" dirty="0">
                <a:solidFill>
                  <a:srgbClr val="000000"/>
                </a:solidFill>
                <a:latin typeface="+mn-lt"/>
              </a:rPr>
              <a:t>metrics </a:t>
            </a:r>
            <a:r>
              <a:rPr kumimoji="0" lang="ja-JP" altLang="en-US" sz="1800" b="0" kern="0" dirty="0">
                <a:solidFill>
                  <a:srgbClr val="000000"/>
                </a:solidFill>
                <a:latin typeface="+mn-lt"/>
              </a:rPr>
              <a:t>や </a:t>
            </a:r>
            <a:r>
              <a:rPr kumimoji="0" lang="en-US" altLang="ja-JP" sz="1800" b="0" kern="0" dirty="0">
                <a:solidFill>
                  <a:srgbClr val="000000"/>
                </a:solidFill>
                <a:latin typeface="+mn-lt"/>
              </a:rPr>
              <a:t>BDD </a:t>
            </a:r>
            <a:r>
              <a:rPr kumimoji="0" lang="ja-JP" altLang="en-US" sz="1800" b="0" kern="0" dirty="0">
                <a:solidFill>
                  <a:srgbClr val="000000"/>
                </a:solidFill>
                <a:latin typeface="+mn-lt"/>
              </a:rPr>
              <a:t>の話が以前よりも多く出てきており、確実に知見が蓄積しつつあると言える。</a:t>
            </a:r>
          </a:p>
          <a:p>
            <a:pPr algn="l">
              <a:spcBef>
                <a:spcPts val="0"/>
              </a:spcBef>
            </a:pPr>
            <a:r>
              <a:rPr kumimoji="0" lang="ja-JP" altLang="en-US" sz="1800" b="0" kern="0" dirty="0">
                <a:solidFill>
                  <a:srgbClr val="000000"/>
                </a:solidFill>
                <a:latin typeface="+mn-lt"/>
              </a:rPr>
              <a:t>「精神論」とそれを支える </a:t>
            </a:r>
            <a:r>
              <a:rPr kumimoji="0" lang="en-US" altLang="ja-JP" sz="1800" b="0" kern="0" dirty="0">
                <a:solidFill>
                  <a:srgbClr val="000000"/>
                </a:solidFill>
                <a:latin typeface="+mn-lt"/>
              </a:rPr>
              <a:t>technical foundation</a:t>
            </a:r>
            <a:r>
              <a:rPr kumimoji="0" lang="ja-JP" altLang="en-US" sz="1800" b="0" kern="0" dirty="0">
                <a:solidFill>
                  <a:srgbClr val="000000"/>
                </a:solidFill>
                <a:latin typeface="+mn-lt"/>
              </a:rPr>
              <a:t>。そして全社までカバー範囲を広げることで、継続的改善が続く。</a:t>
            </a:r>
          </a:p>
          <a:p>
            <a:pPr algn="l">
              <a:spcBef>
                <a:spcPts val="0"/>
              </a:spcBef>
            </a:pPr>
            <a:endParaRPr kumimoji="0" lang="ja-JP" altLang="en-US" sz="1800" b="0" kern="0" dirty="0">
              <a:solidFill>
                <a:srgbClr val="000000"/>
              </a:solidFill>
              <a:latin typeface="+mn-lt"/>
            </a:endParaRPr>
          </a:p>
          <a:p>
            <a:pPr algn="l">
              <a:spcBef>
                <a:spcPts val="0"/>
              </a:spcBef>
            </a:pPr>
            <a:r>
              <a:rPr kumimoji="0" lang="en-US" altLang="ja-JP" sz="1800" b="0" kern="0" dirty="0">
                <a:solidFill>
                  <a:srgbClr val="000000"/>
                </a:solidFill>
                <a:latin typeface="+mn-lt"/>
              </a:rPr>
              <a:t>★</a:t>
            </a:r>
            <a:r>
              <a:rPr kumimoji="0" lang="ja-JP" altLang="en-US" sz="1800" b="0" kern="0" dirty="0">
                <a:solidFill>
                  <a:srgbClr val="000000"/>
                </a:solidFill>
                <a:latin typeface="+mn-lt"/>
              </a:rPr>
              <a:t>科学的アプローチよりも経験主義的アプローチになりがちなので、学術的に知見を溜めにくい側面もあり。</a:t>
            </a:r>
          </a:p>
          <a:p>
            <a:pPr algn="l">
              <a:spcBef>
                <a:spcPts val="0"/>
              </a:spcBef>
            </a:pPr>
            <a:endParaRPr kumimoji="0" lang="ja-JP" altLang="en-US" sz="1800" b="0" kern="0" dirty="0">
              <a:solidFill>
                <a:srgbClr val="000000"/>
              </a:solidFill>
              <a:latin typeface="+mn-lt"/>
            </a:endParaRPr>
          </a:p>
          <a:p>
            <a:pPr algn="l">
              <a:spcBef>
                <a:spcPts val="0"/>
              </a:spcBef>
            </a:pPr>
            <a:r>
              <a:rPr kumimoji="0" lang="en-US" altLang="ja-JP" sz="1800" b="0" kern="0" dirty="0">
                <a:solidFill>
                  <a:srgbClr val="000000"/>
                </a:solidFill>
                <a:latin typeface="+mn-lt"/>
              </a:rPr>
              <a:t>★</a:t>
            </a:r>
            <a:r>
              <a:rPr kumimoji="0" lang="ja-JP" altLang="en-US" sz="1800" b="0" kern="0" dirty="0">
                <a:solidFill>
                  <a:srgbClr val="000000"/>
                </a:solidFill>
                <a:latin typeface="+mn-lt"/>
              </a:rPr>
              <a:t>ちょうど良い記事あり。権限を下ろすための話として </a:t>
            </a:r>
            <a:r>
              <a:rPr kumimoji="0" lang="en-US" altLang="ja-JP" sz="1800" b="0" kern="0" dirty="0">
                <a:solidFill>
                  <a:srgbClr val="000000"/>
                </a:solidFill>
                <a:latin typeface="+mn-lt"/>
              </a:rPr>
              <a:t>EA </a:t>
            </a:r>
            <a:r>
              <a:rPr kumimoji="0" lang="ja-JP" altLang="en-US" sz="1800" b="0" kern="0" dirty="0">
                <a:solidFill>
                  <a:srgbClr val="000000"/>
                </a:solidFill>
                <a:latin typeface="+mn-lt"/>
              </a:rPr>
              <a:t>は出ている。一方で全てに同質＆実行の裏付けのないものが多いのでアレなのか。</a:t>
            </a:r>
          </a:p>
          <a:p>
            <a:pPr algn="l">
              <a:spcBef>
                <a:spcPts val="0"/>
              </a:spcBef>
            </a:pPr>
            <a:r>
              <a:rPr kumimoji="0" lang="en-US" altLang="ja-JP" sz="1800" b="0" kern="0" dirty="0">
                <a:solidFill>
                  <a:srgbClr val="000000"/>
                </a:solidFill>
                <a:latin typeface="+mn-lt"/>
              </a:rPr>
              <a:t>http://toyokeizai.net/articles/-/43937</a:t>
            </a:r>
            <a:endParaRPr kumimoji="0" lang="en-US" altLang="ja-JP" sz="1800" b="0" kern="0" dirty="0" smtClean="0">
              <a:solidFill>
                <a:srgbClr val="000000"/>
              </a:solidFill>
              <a:latin typeface="+mn-lt"/>
            </a:endParaRPr>
          </a:p>
        </p:txBody>
      </p:sp>
      <p:sp>
        <p:nvSpPr>
          <p:cNvPr id="4"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4996350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p:spPr>
        <p:txBody>
          <a:bodyPr>
            <a:normAutofit fontScale="90000"/>
          </a:bodyPr>
          <a:lstStyle/>
          <a:p>
            <a:r>
              <a:rPr kumimoji="1" lang="en-US" altLang="ja-JP" dirty="0" smtClean="0"/>
              <a:t>Agenda</a:t>
            </a:r>
            <a:endParaRPr kumimoji="1" lang="ja-JP" altLang="en-US" dirty="0"/>
          </a:p>
        </p:txBody>
      </p:sp>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10470892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80000" y="5613662"/>
            <a:ext cx="8784000" cy="576064"/>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dirty="0">
                <a:solidFill>
                  <a:schemeClr val="tx1"/>
                </a:solidFill>
                <a:hlinkClick r:id="rId2"/>
              </a:rPr>
              <a:t>http://agile2015.agilealliance.org</a:t>
            </a:r>
            <a:r>
              <a:rPr lang="en-US" altLang="ja-JP" dirty="0" smtClean="0">
                <a:solidFill>
                  <a:schemeClr val="tx1"/>
                </a:solidFill>
                <a:hlinkClick r:id="rId2"/>
              </a:rPr>
              <a:t>/</a:t>
            </a:r>
            <a:endParaRPr lang="en-US" altLang="ja-JP" dirty="0" smtClean="0">
              <a:solidFill>
                <a:schemeClr val="tx1"/>
              </a:solidFill>
            </a:endParaRPr>
          </a:p>
        </p:txBody>
      </p:sp>
      <p:pic>
        <p:nvPicPr>
          <p:cNvPr id="4" name="図 3" descr="Agile2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64" y="21358"/>
            <a:ext cx="7344673" cy="5687480"/>
          </a:xfrm>
          <a:prstGeom prst="rect">
            <a:avLst/>
          </a:prstGeom>
        </p:spPr>
      </p:pic>
    </p:spTree>
    <p:extLst>
      <p:ext uri="{BB962C8B-B14F-4D97-AF65-F5344CB8AC3E}">
        <p14:creationId xmlns:p14="http://schemas.microsoft.com/office/powerpoint/2010/main" val="4667264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solidFill>
            <a:srgbClr val="FFFF00"/>
          </a:solidFill>
          <a:ln>
            <a:noFill/>
          </a:ln>
        </p:spPr>
        <p:txBody>
          <a:bodyPr>
            <a:normAutofit fontScale="90000"/>
          </a:bodyPr>
          <a:lstStyle/>
          <a:p>
            <a:r>
              <a:rPr lang="en-US" altLang="ja-JP" dirty="0" smtClean="0">
                <a:latin typeface="+mn-lt"/>
                <a:ea typeface="+mj-ea"/>
              </a:rPr>
              <a:t>Reference</a:t>
            </a:r>
            <a:endParaRPr kumimoji="1" lang="ja-JP" altLang="en-US" dirty="0">
              <a:latin typeface="+mn-lt"/>
              <a:ea typeface="+mj-ea"/>
            </a:endParaRPr>
          </a:p>
        </p:txBody>
      </p:sp>
      <p:sp>
        <p:nvSpPr>
          <p:cNvPr id="8"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smtClean="0">
                <a:solidFill>
                  <a:srgbClr val="000000"/>
                </a:solidFill>
                <a:latin typeface="+mn-lt"/>
                <a:ea typeface="+mn-ea"/>
                <a:cs typeface="ＭＳ 明朝"/>
              </a:rPr>
              <a:t>Program of Agile2014</a:t>
            </a:r>
          </a:p>
          <a:p>
            <a:pPr algn="l">
              <a:spcBef>
                <a:spcPts val="0"/>
              </a:spcBef>
            </a:pPr>
            <a:r>
              <a:rPr kumimoji="0" lang="en-US" altLang="ja-JP" sz="2400" b="0" kern="0" dirty="0" smtClean="0">
                <a:solidFill>
                  <a:srgbClr val="008000"/>
                </a:solidFill>
                <a:latin typeface="+mn-lt"/>
                <a:ea typeface="+mn-ea"/>
                <a:cs typeface="ＭＳ 明朝"/>
              </a:rPr>
              <a:t>★URL</a:t>
            </a:r>
          </a:p>
        </p:txBody>
      </p:sp>
      <p:sp>
        <p:nvSpPr>
          <p:cNvPr id="9"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2400" b="0" kern="0" dirty="0">
                <a:solidFill>
                  <a:srgbClr val="000000"/>
                </a:solidFill>
                <a:latin typeface="+mn-lt"/>
                <a:cs typeface="ＭＳ 明朝"/>
              </a:rPr>
              <a:t>My blog (Japanese)</a:t>
            </a:r>
          </a:p>
          <a:p>
            <a:pPr algn="l"/>
            <a:r>
              <a:rPr lang="tr-TR" altLang="ja-JP" sz="2400" b="0" dirty="0">
                <a:solidFill>
                  <a:srgbClr val="000000"/>
                </a:solidFill>
                <a:latin typeface="+mn-lt"/>
                <a:cs typeface="ＭＳ 明朝"/>
                <a:hlinkClick r:id="rId3"/>
              </a:rPr>
              <a:t>http://d.hatena.ne.jp/hageyahhoo/20140730/1406683408</a:t>
            </a:r>
            <a:endParaRPr lang="tr-TR" altLang="ja-JP" sz="2400" b="0" dirty="0">
              <a:solidFill>
                <a:srgbClr val="000000"/>
              </a:solidFill>
              <a:latin typeface="+mn-lt"/>
              <a:cs typeface="ＭＳ 明朝"/>
            </a:endParaRPr>
          </a:p>
        </p:txBody>
      </p:sp>
      <p:sp>
        <p:nvSpPr>
          <p:cNvPr id="13"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2400" b="0" kern="0" dirty="0">
                <a:solidFill>
                  <a:srgbClr val="000000"/>
                </a:solidFill>
                <a:cs typeface="ＭＳ 明朝"/>
              </a:rPr>
              <a:t>Papers and resources by Agile Alliance</a:t>
            </a:r>
          </a:p>
          <a:p>
            <a:pPr algn="l">
              <a:spcBef>
                <a:spcPts val="0"/>
              </a:spcBef>
            </a:pPr>
            <a:r>
              <a:rPr kumimoji="0" lang="en-US" altLang="ja-JP" sz="2400" b="0" kern="0" dirty="0">
                <a:solidFill>
                  <a:srgbClr val="008000"/>
                </a:solidFill>
                <a:cs typeface="ＭＳ 明朝"/>
              </a:rPr>
              <a:t>★URL</a:t>
            </a:r>
          </a:p>
        </p:txBody>
      </p:sp>
    </p:spTree>
    <p:extLst>
      <p:ext uri="{BB962C8B-B14F-4D97-AF65-F5344CB8AC3E}">
        <p14:creationId xmlns:p14="http://schemas.microsoft.com/office/powerpoint/2010/main" val="39302354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of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24397553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Basic information</a:t>
            </a:r>
            <a:endParaRPr kumimoji="1" lang="ja-JP" altLang="en-US" dirty="0">
              <a:latin typeface="+mn-lt"/>
              <a:ea typeface="+mj-ea"/>
            </a:endParaRPr>
          </a:p>
        </p:txBody>
      </p:sp>
      <p:graphicFrame>
        <p:nvGraphicFramePr>
          <p:cNvPr id="2" name="表 1"/>
          <p:cNvGraphicFramePr>
            <a:graphicFrameLocks noGrp="1"/>
          </p:cNvGraphicFramePr>
          <p:nvPr>
            <p:extLst>
              <p:ext uri="{D42A27DB-BD31-4B8C-83A1-F6EECF244321}">
                <p14:modId xmlns:p14="http://schemas.microsoft.com/office/powerpoint/2010/main" val="3625827689"/>
              </p:ext>
            </p:extLst>
          </p:nvPr>
        </p:nvGraphicFramePr>
        <p:xfrm>
          <a:off x="438923" y="1192412"/>
          <a:ext cx="8266154" cy="4219605"/>
        </p:xfrm>
        <a:graphic>
          <a:graphicData uri="http://schemas.openxmlformats.org/drawingml/2006/table">
            <a:tbl>
              <a:tblPr firstRow="1" bandRow="1">
                <a:tableStyleId>{2D5ABB26-0587-4C30-8999-92F81FD0307C}</a:tableStyleId>
              </a:tblPr>
              <a:tblGrid>
                <a:gridCol w="3052957"/>
                <a:gridCol w="5213197"/>
              </a:tblGrid>
              <a:tr h="843921">
                <a:tc>
                  <a:txBody>
                    <a:bodyPr/>
                    <a:lstStyle/>
                    <a:p>
                      <a:pPr algn="l"/>
                      <a:r>
                        <a:rPr kumimoji="1" lang="en-US" altLang="ja-JP" sz="2400" b="1" dirty="0" smtClean="0"/>
                        <a:t>Location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Orlando</a:t>
                      </a:r>
                      <a:r>
                        <a:rPr kumimoji="1" lang="en-US" altLang="ja-JP" sz="2400" dirty="0" smtClean="0"/>
                        <a:t>,</a:t>
                      </a:r>
                      <a:r>
                        <a:rPr kumimoji="1" lang="en-US" altLang="ja-JP" sz="2400" baseline="0" dirty="0" smtClean="0"/>
                        <a:t> Florida, U.S.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Duration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4.5</a:t>
                      </a:r>
                      <a:r>
                        <a:rPr kumimoji="1" lang="en-US" altLang="ja-JP" sz="2400" dirty="0" smtClean="0"/>
                        <a:t> days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Attendees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Approximately </a:t>
                      </a:r>
                      <a:r>
                        <a:rPr kumimoji="1" lang="en-US" altLang="ja-JP" sz="2400" b="1" dirty="0" smtClean="0">
                          <a:solidFill>
                            <a:srgbClr val="BF0000"/>
                          </a:solidFill>
                        </a:rPr>
                        <a:t>2000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272</a:t>
                      </a:r>
                      <a:r>
                        <a:rPr kumimoji="1" lang="en-US" altLang="ja-JP" sz="2400" dirty="0" smtClean="0"/>
                        <a:t> sessions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 Speakers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Over </a:t>
                      </a:r>
                      <a:r>
                        <a:rPr kumimoji="1" lang="en-US" altLang="ja-JP" sz="2400" b="1" dirty="0" smtClean="0">
                          <a:solidFill>
                            <a:srgbClr val="BF0000"/>
                          </a:solidFill>
                        </a:rPr>
                        <a:t>280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59644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Rakuten all superstars!</a:t>
            </a:r>
            <a:endParaRPr kumimoji="1" lang="ja-JP" altLang="en-US" dirty="0">
              <a:latin typeface="+mn-lt"/>
              <a:ea typeface="+mj-ea"/>
            </a:endParaRPr>
          </a:p>
        </p:txBody>
      </p:sp>
      <p:pic>
        <p:nvPicPr>
          <p:cNvPr id="2" name="図 1" descr="Rakutens.jpg"/>
          <p:cNvPicPr>
            <a:picLocks/>
          </p:cNvPicPr>
          <p:nvPr/>
        </p:nvPicPr>
        <p:blipFill>
          <a:blip r:embed="rId3">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
        <p:nvSpPr>
          <p:cNvPr id="5" name="タイトル 2"/>
          <p:cNvSpPr txBox="1">
            <a:spLocks/>
          </p:cNvSpPr>
          <p:nvPr/>
        </p:nvSpPr>
        <p:spPr>
          <a:xfrm>
            <a:off x="899872"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Abex (BDD)</a:t>
            </a:r>
            <a:endParaRPr lang="en-US" altLang="ja-JP" sz="2000" dirty="0" smtClean="0">
              <a:solidFill>
                <a:srgbClr val="000000"/>
              </a:solidFill>
              <a:latin typeface="+mn-lt"/>
              <a:ea typeface="+mn-ea"/>
              <a:cs typeface="ＭＳ 明朝"/>
            </a:endParaRPr>
          </a:p>
        </p:txBody>
      </p:sp>
      <p:sp>
        <p:nvSpPr>
          <p:cNvPr id="6" name="タイトル 2"/>
          <p:cNvSpPr txBox="1">
            <a:spLocks/>
          </p:cNvSpPr>
          <p:nvPr/>
        </p:nvSpPr>
        <p:spPr>
          <a:xfrm>
            <a:off x="2484048" y="2708920"/>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Dana (R Marketing)</a:t>
            </a:r>
            <a:endParaRPr lang="en-US" altLang="ja-JP" sz="2000" dirty="0" smtClean="0">
              <a:solidFill>
                <a:srgbClr val="000000"/>
              </a:solidFill>
              <a:latin typeface="+mn-lt"/>
              <a:ea typeface="+mn-ea"/>
              <a:cs typeface="ＭＳ 明朝"/>
            </a:endParaRPr>
          </a:p>
        </p:txBody>
      </p:sp>
      <p:sp>
        <p:nvSpPr>
          <p:cNvPr id="7" name="タイトル 2"/>
          <p:cNvSpPr txBox="1">
            <a:spLocks/>
          </p:cNvSpPr>
          <p:nvPr/>
        </p:nvSpPr>
        <p:spPr>
          <a:xfrm>
            <a:off x="3335315" y="51932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TheHiro (TDD)</a:t>
            </a:r>
            <a:endParaRPr lang="en-US" altLang="ja-JP" sz="2000" dirty="0" smtClean="0">
              <a:solidFill>
                <a:srgbClr val="000000"/>
              </a:solidFill>
              <a:latin typeface="+mn-lt"/>
              <a:ea typeface="+mn-ea"/>
              <a:cs typeface="ＭＳ 明朝"/>
            </a:endParaRPr>
          </a:p>
        </p:txBody>
      </p:sp>
      <p:sp>
        <p:nvSpPr>
          <p:cNvPr id="8" name="タイトル 2"/>
          <p:cNvSpPr txBox="1">
            <a:spLocks/>
          </p:cNvSpPr>
          <p:nvPr/>
        </p:nvSpPr>
        <p:spPr>
          <a:xfrm>
            <a:off x="3636176" y="3321048"/>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Pramod (PJM)</a:t>
            </a:r>
            <a:endParaRPr lang="en-US" altLang="ja-JP" sz="2000" dirty="0" smtClean="0">
              <a:solidFill>
                <a:srgbClr val="000000"/>
              </a:solidFill>
              <a:latin typeface="+mn-lt"/>
              <a:ea typeface="+mn-ea"/>
              <a:cs typeface="ＭＳ 明朝"/>
            </a:endParaRPr>
          </a:p>
        </p:txBody>
      </p:sp>
      <p:sp>
        <p:nvSpPr>
          <p:cNvPr id="9" name="タイトル 2"/>
          <p:cNvSpPr txBox="1">
            <a:spLocks/>
          </p:cNvSpPr>
          <p:nvPr/>
        </p:nvSpPr>
        <p:spPr>
          <a:xfrm>
            <a:off x="5436376"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Yasnob (TDD)</a:t>
            </a:r>
            <a:endParaRPr lang="en-US" altLang="ja-JP" sz="2000" dirty="0" smtClean="0">
              <a:solidFill>
                <a:srgbClr val="000000"/>
              </a:solidFill>
              <a:latin typeface="+mn-lt"/>
              <a:ea typeface="+mn-ea"/>
              <a:cs typeface="ＭＳ 明朝"/>
            </a:endParaRPr>
          </a:p>
        </p:txBody>
      </p:sp>
    </p:spTree>
    <p:extLst>
      <p:ext uri="{BB962C8B-B14F-4D97-AF65-F5344CB8AC3E}">
        <p14:creationId xmlns:p14="http://schemas.microsoft.com/office/powerpoint/2010/main" val="500450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theme/theme1.xml><?xml version="1.0" encoding="utf-8"?>
<a:theme xmlns:a="http://schemas.openxmlformats.org/drawingml/2006/main" name="Corporate_strictly_confidential_b">
  <a:themeElements>
    <a:clrScheme name="R-style color">
      <a:dk1>
        <a:sysClr val="windowText" lastClr="000000"/>
      </a:dk1>
      <a:lt1>
        <a:sysClr val="window" lastClr="FFFFFF"/>
      </a:lt1>
      <a:dk2>
        <a:srgbClr val="1F497D"/>
      </a:dk2>
      <a:lt2>
        <a:srgbClr val="EEECE1"/>
      </a:lt2>
      <a:accent1>
        <a:srgbClr val="BF0000"/>
      </a:accent1>
      <a:accent2>
        <a:srgbClr val="F06E5A"/>
      </a:accent2>
      <a:accent3>
        <a:srgbClr val="F0AA5A"/>
      </a:accent3>
      <a:accent4>
        <a:srgbClr val="C8DC46"/>
      </a:accent4>
      <a:accent5>
        <a:srgbClr val="00AAE6"/>
      </a:accent5>
      <a:accent6>
        <a:srgbClr val="0078BE"/>
      </a:accent6>
      <a:hlink>
        <a:srgbClr val="0000FF"/>
      </a:hlink>
      <a:folHlink>
        <a:srgbClr val="800080"/>
      </a:folHlink>
    </a:clrScheme>
    <a:fontScheme name="R-style fo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solidFill>
            <a:srgbClr val="000000"/>
          </a:solidFill>
        </a:ln>
        <a:effectLst>
          <a:outerShdw blurRad="88900" dist="38100" dir="8100000" algn="tr" rotWithShape="0">
            <a:prstClr val="black">
              <a:alpha val="30000"/>
            </a:prstClr>
          </a:outerShdw>
        </a:effectLst>
        <a:extLst/>
      </a:spPr>
      <a:bodyPr anchor="ctr" anchorCtr="0"/>
      <a:lstStyle>
        <a:defPPr algn="ctr">
          <a:defRPr dirty="0" smtClean="0"/>
        </a:defPPr>
      </a:lstStyle>
    </a:spDef>
    <a:lnDef>
      <a:spPr>
        <a:ln w="127000" cmpd="sng">
          <a:solidFill>
            <a:srgbClr val="FF0000"/>
          </a:solidFill>
          <a:tailEnd type="stealth" w="lg" len="lg"/>
        </a:ln>
        <a:effectLst>
          <a:outerShdw blurRad="88900" dist="38100" dir="8100000" algn="ctr" rotWithShape="0">
            <a:srgbClr val="000000">
              <a:alpha val="30000"/>
            </a:srgb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7DCEE764623746B4E4E557D8B3CACD" ma:contentTypeVersion="0" ma:contentTypeDescription="Create a new document." ma:contentTypeScope="" ma:versionID="c4b4ff3fda9e11dcfa76d81ab90015b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2D75E9-7A55-4E2A-89EF-D6493A63AB07}">
  <ds:schemaRefs>
    <ds:schemaRef ds:uri="http://purl.org/dc/dcmitype/"/>
    <ds:schemaRef ds:uri="http://www.w3.org/XML/1998/namespace"/>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7EA97D61-185C-4682-A4FE-AB4628D27E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64C25D7-D27D-47E0-8384-6126C745C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5005</TotalTime>
  <Words>2704</Words>
  <Application>Microsoft Macintosh PowerPoint</Application>
  <PresentationFormat>画面に合わせる (4:3)</PresentationFormat>
  <Paragraphs>658</Paragraphs>
  <Slides>61</Slides>
  <Notes>53</Notes>
  <HiddenSlides>0</HiddenSlides>
  <MMClips>0</MMClips>
  <ScaleCrop>false</ScaleCrop>
  <HeadingPairs>
    <vt:vector size="4" baseType="variant">
      <vt:variant>
        <vt:lpstr>テーマ</vt:lpstr>
      </vt:variant>
      <vt:variant>
        <vt:i4>1</vt:i4>
      </vt:variant>
      <vt:variant>
        <vt:lpstr>スライド タイトル</vt:lpstr>
      </vt:variant>
      <vt:variant>
        <vt:i4>61</vt:i4>
      </vt:variant>
    </vt:vector>
  </HeadingPairs>
  <TitlesOfParts>
    <vt:vector size="62" baseType="lpstr">
      <vt:lpstr>Corporate_strictly_confidential_b</vt:lpstr>
      <vt:lpstr>PowerPoint プレゼンテーション</vt:lpstr>
      <vt:lpstr>About me</vt:lpstr>
      <vt:lpstr>PowerPoint プレゼンテーション</vt:lpstr>
      <vt:lpstr>The world’s largest Agile Conference</vt:lpstr>
      <vt:lpstr>Attended as a session speaker!</vt:lpstr>
      <vt:lpstr>Agenda</vt:lpstr>
      <vt:lpstr>PowerPoint プレゼンテーション</vt:lpstr>
      <vt:lpstr>Basic information</vt:lpstr>
      <vt:lpstr>Rakuten all superstars!</vt:lpstr>
      <vt:lpstr>Trend of sessions</vt:lpstr>
      <vt:lpstr>Comparison of trends (with Yamaguchi-san @Yahoo)</vt:lpstr>
      <vt:lpstr>PowerPoint プレゼンテーション</vt:lpstr>
      <vt:lpstr>Information and documents</vt:lpstr>
      <vt:lpstr>Before session</vt:lpstr>
      <vt:lpstr>Before session (expanded)</vt:lpstr>
      <vt:lpstr>On session program</vt:lpstr>
      <vt:lpstr>Venue</vt:lpstr>
      <vt:lpstr>Key item as a speaker</vt:lpstr>
      <vt:lpstr>Image of presentation</vt:lpstr>
      <vt:lpstr>Result</vt:lpstr>
      <vt:lpstr>Rebecca Wirfs-Brock: Track chair</vt:lpstr>
      <vt:lpstr>Jutta Eckstein: My shepherd</vt:lpstr>
      <vt:lpstr>Impression</vt:lpstr>
      <vt:lpstr>Next Action</vt:lpstr>
      <vt:lpstr>PowerPoint プレゼンテーション</vt:lpstr>
      <vt:lpstr>About 3 years ago</vt:lpstr>
      <vt:lpstr>This year</vt:lpstr>
      <vt:lpstr>The latest trend of Agile</vt:lpstr>
      <vt:lpstr>1. Enterprise Agile</vt:lpstr>
      <vt:lpstr>Ordinary Agile</vt:lpstr>
      <vt:lpstr>Enterprise Agile</vt:lpstr>
      <vt:lpstr>The trend of Enterprise Agile</vt:lpstr>
      <vt:lpstr> Discussion about EA with other practitioners</vt:lpstr>
      <vt:lpstr>Changing mindset is very important, but…</vt:lpstr>
      <vt:lpstr>My opinion</vt:lpstr>
      <vt:lpstr>e.g.) Use automation for collaboration</vt:lpstr>
      <vt:lpstr>Working software for building shared understanding</vt:lpstr>
      <vt:lpstr>2. Testing</vt:lpstr>
      <vt:lpstr>3 topics about testing</vt:lpstr>
      <vt:lpstr>Pattern of Automation for BDD/ATDD</vt:lpstr>
      <vt:lpstr>Current knowledge of Exploratory Testing</vt:lpstr>
      <vt:lpstr>Mutation Testing (1)</vt:lpstr>
      <vt:lpstr>Mutation Testing (2)</vt:lpstr>
      <vt:lpstr>Mutation Testing (3)</vt:lpstr>
      <vt:lpstr>Mutation Testing (4)</vt:lpstr>
      <vt:lpstr>Mutation Testing (5)</vt:lpstr>
      <vt:lpstr>Next Action</vt:lpstr>
      <vt:lpstr>3. Metrics</vt:lpstr>
      <vt:lpstr>Example of metrics</vt:lpstr>
      <vt:lpstr>PowerPoint プレゼンテーション</vt:lpstr>
      <vt:lpstr>Increasing</vt:lpstr>
      <vt:lpstr>“Useful Metrics in a Complex World” by Ken Power</vt:lpstr>
      <vt:lpstr>MoneyBall</vt:lpstr>
      <vt:lpstr>Next Action</vt:lpstr>
      <vt:lpstr>PowerPoint プレゼンテーション</vt:lpstr>
      <vt:lpstr>The world’s largest conference of Agile</vt:lpstr>
      <vt:lpstr>The world’s largest conference of Agile</vt:lpstr>
      <vt:lpstr>The world’s largest conference of Agile</vt:lpstr>
      <vt:lpstr>The world’s largest conference of Agile</vt:lpstr>
      <vt:lpstr>PowerPoint プレゼンテーション</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楽天株式会社</dc:creator>
  <cp:lastModifiedBy>伊藤 宏幸</cp:lastModifiedBy>
  <cp:revision>5552</cp:revision>
  <cp:lastPrinted>2012-11-01T00:53:12Z</cp:lastPrinted>
  <dcterms:created xsi:type="dcterms:W3CDTF">2013-01-29T01:30:29Z</dcterms:created>
  <dcterms:modified xsi:type="dcterms:W3CDTF">2014-08-03T22:40:03Z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0x0101006C7DCEE764623746B4E4E557D8B3CACD</vt:lpwstr>
  </property>
</Properties>
</file>